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7" r:id="rId2"/>
    <p:sldId id="305" r:id="rId3"/>
    <p:sldId id="296" r:id="rId4"/>
    <p:sldId id="306" r:id="rId5"/>
    <p:sldId id="311" r:id="rId6"/>
    <p:sldId id="307" r:id="rId7"/>
    <p:sldId id="312" r:id="rId8"/>
    <p:sldId id="308" r:id="rId9"/>
    <p:sldId id="318" r:id="rId10"/>
    <p:sldId id="309" r:id="rId11"/>
    <p:sldId id="319" r:id="rId12"/>
    <p:sldId id="316" r:id="rId13"/>
    <p:sldId id="310" r:id="rId14"/>
    <p:sldId id="300" r:id="rId15"/>
    <p:sldId id="315" r:id="rId16"/>
    <p:sldId id="317" r:id="rId17"/>
    <p:sldId id="297" r:id="rId18"/>
    <p:sldId id="302" r:id="rId19"/>
    <p:sldId id="320" r:id="rId20"/>
    <p:sldId id="303" r:id="rId21"/>
    <p:sldId id="304" r:id="rId22"/>
    <p:sldId id="284" r:id="rId23"/>
    <p:sldId id="288"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F931F0B5-142F-4DFF-9585-F74E205E1AD8}">
          <p14:sldIdLst>
            <p14:sldId id="257"/>
          </p14:sldIdLst>
        </p14:section>
        <p14:section name="問題討論-1" id="{E9F26D81-0308-4AFE-8DD5-73E65782DA0B}">
          <p14:sldIdLst>
            <p14:sldId id="305"/>
            <p14:sldId id="296"/>
          </p14:sldIdLst>
        </p14:section>
        <p14:section name="問題討論-2" id="{0F232045-A828-45A7-BF1F-0ABDF1F60DB1}">
          <p14:sldIdLst>
            <p14:sldId id="306"/>
            <p14:sldId id="311"/>
          </p14:sldIdLst>
        </p14:section>
        <p14:section name="問題討論-3" id="{CA8F3BF5-58F9-4993-8B4C-B28B6C02D5E0}">
          <p14:sldIdLst>
            <p14:sldId id="307"/>
            <p14:sldId id="312"/>
          </p14:sldIdLst>
        </p14:section>
        <p14:section name="問題討論-4" id="{6DB7912B-0597-4BAD-B230-637399BAE4F1}">
          <p14:sldIdLst>
            <p14:sldId id="308"/>
            <p14:sldId id="318"/>
          </p14:sldIdLst>
        </p14:section>
        <p14:section name="問題討論-5" id="{AA7D621A-2BB3-4002-B95B-110BE4F4FCDC}">
          <p14:sldIdLst>
            <p14:sldId id="309"/>
            <p14:sldId id="319"/>
            <p14:sldId id="316"/>
          </p14:sldIdLst>
        </p14:section>
        <p14:section name="問題討論-6" id="{3C9A83CA-5C7F-4CA1-A372-8E7C887BDA75}">
          <p14:sldIdLst>
            <p14:sldId id="310"/>
            <p14:sldId id="300"/>
            <p14:sldId id="315"/>
            <p14:sldId id="317"/>
          </p14:sldIdLst>
        </p14:section>
        <p14:section name="QA" id="{329C098D-FD2C-4DBD-887E-6D614B86924C}">
          <p14:sldIdLst>
            <p14:sldId id="297"/>
          </p14:sldIdLst>
        </p14:section>
        <p14:section name="補充資料" id="{53A1FA73-935A-4FBE-9334-61216BDC8B32}">
          <p14:sldIdLst>
            <p14:sldId id="302"/>
            <p14:sldId id="320"/>
            <p14:sldId id="303"/>
            <p14:sldId id="304"/>
          </p14:sldIdLst>
        </p14:section>
        <p14:section name="結尾" id="{6407A94E-33D9-4D57-8A31-079EDC1F2808}">
          <p14:sldIdLst>
            <p14:sldId id="284"/>
            <p14:sldId id="28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4" autoAdjust="0"/>
    <p:restoredTop sz="96529" autoAdjust="0"/>
  </p:normalViewPr>
  <p:slideViewPr>
    <p:cSldViewPr snapToGrid="0" showGuides="1">
      <p:cViewPr>
        <p:scale>
          <a:sx n="75" d="100"/>
          <a:sy n="75" d="100"/>
        </p:scale>
        <p:origin x="1278" y="97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88D58-9FDD-4C58-9FC4-4667448151F3}" type="datetimeFigureOut">
              <a:rPr lang="zh-CN" altLang="en-US" smtClean="0"/>
              <a:t>2019/5/17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78A948-9DDE-4D71-BE98-DB3674A98521}" type="slidenum">
              <a:rPr lang="zh-CN" altLang="en-US" smtClean="0"/>
              <a:t>‹#›</a:t>
            </a:fld>
            <a:endParaRPr lang="zh-CN" altLang="en-US"/>
          </a:p>
        </p:txBody>
      </p:sp>
    </p:spTree>
    <p:extLst>
      <p:ext uri="{BB962C8B-B14F-4D97-AF65-F5344CB8AC3E}">
        <p14:creationId xmlns:p14="http://schemas.microsoft.com/office/powerpoint/2010/main" val="3105300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wW5vcAuWgXY"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technews.tw/2018/11/30/south-korea-will-trial-a-blockchain-based-voting-system/" TargetMode="External"/><Relationship Id="rId5" Type="http://schemas.openxmlformats.org/officeDocument/2006/relationships/hyperlink" Target="https://tuna.to/blockchain-voting-4bbd6aae28e0" TargetMode="External"/><Relationship Id="rId4" Type="http://schemas.openxmlformats.org/officeDocument/2006/relationships/hyperlink" Target="https://www.bnext.com.tw/article/51411/is-blockchain-voting-on-the-way"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youtube.com/watch?v=wW5vcAuWgXY"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technews.tw/2018/11/30/south-korea-will-trial-a-blockchain-based-voting-system/" TargetMode="External"/><Relationship Id="rId5" Type="http://schemas.openxmlformats.org/officeDocument/2006/relationships/hyperlink" Target="https://tuna.to/blockchain-voting-4bbd6aae28e0" TargetMode="External"/><Relationship Id="rId4" Type="http://schemas.openxmlformats.org/officeDocument/2006/relationships/hyperlink" Target="https://www.bnext.com.tw/article/51411/is-blockchain-voting-on-the-way"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kknews.cc/zh-tw/tech/gvg2za8.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kknews.cc/zh-tw/tech/gvg2za8.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kknews.cc/zh-tw/tech/gvg2za8.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wW5vcAuWgXY"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technews.tw/2018/11/30/south-korea-will-trial-a-blockchain-based-voting-system/" TargetMode="External"/><Relationship Id="rId5" Type="http://schemas.openxmlformats.org/officeDocument/2006/relationships/hyperlink" Target="https://tuna.to/blockchain-voting-4bbd6aae28e0" TargetMode="External"/><Relationship Id="rId4" Type="http://schemas.openxmlformats.org/officeDocument/2006/relationships/hyperlink" Target="https://www.bnext.com.tw/article/51411/is-blockchain-voting-on-the-way"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wW5vcAuWgXY"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technews.tw/2018/11/30/south-korea-will-trial-a-blockchain-based-voting-system/" TargetMode="External"/><Relationship Id="rId5" Type="http://schemas.openxmlformats.org/officeDocument/2006/relationships/hyperlink" Target="https://tuna.to/blockchain-voting-4bbd6aae28e0" TargetMode="External"/><Relationship Id="rId4" Type="http://schemas.openxmlformats.org/officeDocument/2006/relationships/hyperlink" Target="https://www.bnext.com.tw/article/51411/is-blockchain-voting-on-the-wa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wW5vcAuWgXY"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technews.tw/2018/11/30/south-korea-will-trial-a-blockchain-based-voting-system/" TargetMode="External"/><Relationship Id="rId5" Type="http://schemas.openxmlformats.org/officeDocument/2006/relationships/hyperlink" Target="https://tuna.to/blockchain-voting-4bbd6aae28e0" TargetMode="External"/><Relationship Id="rId4" Type="http://schemas.openxmlformats.org/officeDocument/2006/relationships/hyperlink" Target="https://www.bnext.com.tw/article/51411/is-blockchain-voting-on-the-way"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youtube.com/watch?v=wW5vcAuWgXY"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technews.tw/2018/11/30/south-korea-will-trial-a-blockchain-based-voting-system/" TargetMode="External"/><Relationship Id="rId5" Type="http://schemas.openxmlformats.org/officeDocument/2006/relationships/hyperlink" Target="https://tuna.to/blockchain-voting-4bbd6aae28e0" TargetMode="External"/><Relationship Id="rId4" Type="http://schemas.openxmlformats.org/officeDocument/2006/relationships/hyperlink" Target="https://www.bnext.com.tw/article/51411/is-blockchain-voting-on-the-wa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1</a:t>
            </a:fld>
            <a:endParaRPr lang="zh-CN" altLang="en-US"/>
          </a:p>
        </p:txBody>
      </p:sp>
    </p:spTree>
    <p:extLst>
      <p:ext uri="{BB962C8B-B14F-4D97-AF65-F5344CB8AC3E}">
        <p14:creationId xmlns:p14="http://schemas.microsoft.com/office/powerpoint/2010/main" val="167444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zh-TW" altLang="en-US" dirty="0"/>
              <a:t>資料完整性需求</a:t>
            </a:r>
          </a:p>
          <a:p>
            <a:pPr marL="0" lvl="0" indent="0" algn="l" rtl="0">
              <a:spcBef>
                <a:spcPts val="1600"/>
              </a:spcBef>
              <a:spcAft>
                <a:spcPts val="0"/>
              </a:spcAft>
              <a:buNone/>
            </a:pPr>
            <a:r>
              <a:rPr lang="zh-TW" altLang="en-US" dirty="0"/>
              <a:t>資料可能被攻擊</a:t>
            </a:r>
          </a:p>
          <a:p>
            <a:pPr marL="0" lvl="0" indent="0" algn="l" rtl="0">
              <a:spcBef>
                <a:spcPts val="1600"/>
              </a:spcBef>
              <a:spcAft>
                <a:spcPts val="0"/>
              </a:spcAft>
              <a:buNone/>
            </a:pPr>
            <a:r>
              <a:rPr lang="zh-TW" altLang="en-US" dirty="0"/>
              <a:t>資料無信任機構、彼此不信任、</a:t>
            </a:r>
            <a:r>
              <a:rPr lang="en-US" altLang="zh-TW" dirty="0"/>
              <a:t>(</a:t>
            </a:r>
            <a:r>
              <a:rPr lang="zh-TW" altLang="en-US" dirty="0"/>
              <a:t>大家都想當中心或都不想當中心</a:t>
            </a:r>
            <a:r>
              <a:rPr lang="en-US" altLang="zh-TW" dirty="0"/>
              <a:t>)</a:t>
            </a:r>
            <a:endParaRPr lang="zh-TW" altLang="en-US" dirty="0"/>
          </a:p>
          <a:p>
            <a:endParaRPr lang="zh-CN" altLang="en-US" dirty="0"/>
          </a:p>
        </p:txBody>
      </p:sp>
      <p:sp>
        <p:nvSpPr>
          <p:cNvPr id="4" name="灯片编号占位符 3"/>
          <p:cNvSpPr>
            <a:spLocks noGrp="1"/>
          </p:cNvSpPr>
          <p:nvPr>
            <p:ph type="sldNum" sz="quarter" idx="10"/>
          </p:nvPr>
        </p:nvSpPr>
        <p:spPr/>
        <p:txBody>
          <a:bodyPr/>
          <a:lstStyle/>
          <a:p>
            <a:fld id="{3478A948-9DDE-4D71-BE98-DB3674A98521}" type="slidenum">
              <a:rPr lang="zh-CN" altLang="en-US" smtClean="0"/>
              <a:t>10</a:t>
            </a:fld>
            <a:endParaRPr lang="zh-CN" altLang="en-US"/>
          </a:p>
        </p:txBody>
      </p:sp>
    </p:spTree>
    <p:extLst>
      <p:ext uri="{BB962C8B-B14F-4D97-AF65-F5344CB8AC3E}">
        <p14:creationId xmlns:p14="http://schemas.microsoft.com/office/powerpoint/2010/main" val="1830097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解碼區塊鏈 第 </a:t>
            </a:r>
            <a:r>
              <a:rPr lang="en-US" altLang="zh-TW" sz="1200" b="0" i="0" kern="1200" dirty="0">
                <a:solidFill>
                  <a:schemeClr val="tx1"/>
                </a:solidFill>
                <a:effectLst/>
                <a:latin typeface="+mn-lt"/>
                <a:ea typeface="+mn-ea"/>
                <a:cs typeface="+mn-cs"/>
              </a:rPr>
              <a:t>31 </a:t>
            </a:r>
            <a:r>
              <a:rPr lang="zh-TW" altLang="en-US" sz="1200" b="0" i="0" kern="1200" dirty="0">
                <a:solidFill>
                  <a:schemeClr val="tx1"/>
                </a:solidFill>
                <a:effectLst/>
                <a:latin typeface="+mn-lt"/>
                <a:ea typeface="+mn-ea"/>
                <a:cs typeface="+mn-cs"/>
              </a:rPr>
              <a:t>集</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新舊時代交接 區塊鏈投票是否真的可靠？</a:t>
            </a:r>
          </a:p>
          <a:p>
            <a:r>
              <a:rPr lang="en-US" altLang="zh-TW" dirty="0">
                <a:hlinkClick r:id="rId3"/>
              </a:rPr>
              <a:t>https://www.youtube.com/watch?v=wW5vcAuWgXY</a:t>
            </a:r>
            <a:endParaRPr lang="en-US" altLang="zh-TW"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a:solidFill>
                  <a:schemeClr val="tx1"/>
                </a:solidFill>
                <a:effectLst/>
                <a:latin typeface="+mn-lt"/>
                <a:ea typeface="+mn-ea"/>
                <a:cs typeface="+mn-cs"/>
              </a:rPr>
              <a:t>台灣投票亂象，效仿國外</a:t>
            </a:r>
            <a:r>
              <a:rPr lang="en-US" altLang="zh-TW" sz="1200" b="1" i="0" kern="1200" dirty="0">
                <a:solidFill>
                  <a:schemeClr val="tx1"/>
                </a:solidFill>
                <a:effectLst/>
                <a:latin typeface="+mn-lt"/>
                <a:ea typeface="+mn-ea"/>
                <a:cs typeface="+mn-cs"/>
              </a:rPr>
              <a:t>E</a:t>
            </a:r>
            <a:r>
              <a:rPr lang="zh-TW" altLang="en-US" sz="1200" b="1" i="0" kern="1200" dirty="0">
                <a:solidFill>
                  <a:schemeClr val="tx1"/>
                </a:solidFill>
                <a:effectLst/>
                <a:latin typeface="+mn-lt"/>
                <a:ea typeface="+mn-ea"/>
                <a:cs typeface="+mn-cs"/>
              </a:rPr>
              <a:t>化真的好？那些背後你沒看見的隱憂</a:t>
            </a:r>
          </a:p>
          <a:p>
            <a:r>
              <a:rPr lang="en-US" altLang="zh-TW" dirty="0">
                <a:hlinkClick r:id="rId4"/>
              </a:rPr>
              <a:t>https://www.bnext.com.tw/article/51411/is-blockchain-voting-on-the-way</a:t>
            </a:r>
            <a:endParaRPr lang="en-US" altLang="zh-TW"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談區塊鏈技術在未來投票上的可行性</a:t>
            </a:r>
            <a:endParaRPr lang="en-US" altLang="zh-CN" dirty="0"/>
          </a:p>
          <a:p>
            <a:r>
              <a:rPr lang="en-US" altLang="zh-TW" dirty="0">
                <a:hlinkClick r:id="rId5"/>
              </a:rPr>
              <a:t>https://tuna.to/blockchain-voting-4bbd6aae28e0</a:t>
            </a:r>
            <a:endParaRPr lang="en-US" altLang="zh-TW" dirty="0"/>
          </a:p>
          <a:p>
            <a:endParaRPr lang="en-US" altLang="zh-CN" dirty="0"/>
          </a:p>
          <a:p>
            <a:r>
              <a:rPr lang="zh-TW" altLang="en-US" sz="1200" b="0" i="0" u="none" strike="noStrike" kern="1200" dirty="0">
                <a:solidFill>
                  <a:schemeClr val="tx1"/>
                </a:solidFill>
                <a:effectLst/>
                <a:latin typeface="+mn-lt"/>
                <a:ea typeface="+mn-ea"/>
                <a:cs typeface="+mn-cs"/>
                <a:hlinkClick r:id="rId6" tooltip="Permalink to 南韓將試行應用區塊鏈技術投票"/>
              </a:rPr>
              <a:t>南韓將試行應用區塊鏈技術投票</a:t>
            </a:r>
            <a:endParaRPr lang="en-US" altLang="zh-CN" dirty="0"/>
          </a:p>
          <a:p>
            <a:r>
              <a:rPr lang="en-US" altLang="zh-TW" dirty="0">
                <a:hlinkClick r:id="rId6"/>
              </a:rPr>
              <a:t>http://technews.tw/2018/11/30/south-korea-will-trial-a-blockchain-based-voting-system/</a:t>
            </a:r>
            <a:endParaRPr lang="zh-CN" altLang="en-US" dirty="0"/>
          </a:p>
        </p:txBody>
      </p:sp>
      <p:sp>
        <p:nvSpPr>
          <p:cNvPr id="4" name="灯片编号占位符 3"/>
          <p:cNvSpPr>
            <a:spLocks noGrp="1"/>
          </p:cNvSpPr>
          <p:nvPr>
            <p:ph type="sldNum" sz="quarter" idx="10"/>
          </p:nvPr>
        </p:nvSpPr>
        <p:spPr/>
        <p:txBody>
          <a:bodyPr/>
          <a:lstStyle/>
          <a:p>
            <a:fld id="{3478A948-9DDE-4D71-BE98-DB3674A98521}" type="slidenum">
              <a:rPr lang="zh-CN" altLang="en-US" smtClean="0"/>
              <a:t>11</a:t>
            </a:fld>
            <a:endParaRPr lang="zh-CN" altLang="en-US"/>
          </a:p>
        </p:txBody>
      </p:sp>
    </p:spTree>
    <p:extLst>
      <p:ext uri="{BB962C8B-B14F-4D97-AF65-F5344CB8AC3E}">
        <p14:creationId xmlns:p14="http://schemas.microsoft.com/office/powerpoint/2010/main" val="1840146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解碼區塊鏈 第 </a:t>
            </a:r>
            <a:r>
              <a:rPr lang="en-US" altLang="zh-TW" sz="1200" b="0" i="0" kern="1200" dirty="0">
                <a:solidFill>
                  <a:schemeClr val="tx1"/>
                </a:solidFill>
                <a:effectLst/>
                <a:latin typeface="+mn-lt"/>
                <a:ea typeface="+mn-ea"/>
                <a:cs typeface="+mn-cs"/>
              </a:rPr>
              <a:t>31 </a:t>
            </a:r>
            <a:r>
              <a:rPr lang="zh-TW" altLang="en-US" sz="1200" b="0" i="0" kern="1200" dirty="0">
                <a:solidFill>
                  <a:schemeClr val="tx1"/>
                </a:solidFill>
                <a:effectLst/>
                <a:latin typeface="+mn-lt"/>
                <a:ea typeface="+mn-ea"/>
                <a:cs typeface="+mn-cs"/>
              </a:rPr>
              <a:t>集</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新舊時代交接 區塊鏈投票是否真的可靠？</a:t>
            </a:r>
          </a:p>
          <a:p>
            <a:r>
              <a:rPr lang="en-US" altLang="zh-TW" dirty="0">
                <a:hlinkClick r:id="rId3"/>
              </a:rPr>
              <a:t>https://www.youtube.com/watch?v=wW5vcAuWgXY</a:t>
            </a:r>
            <a:endParaRPr lang="en-US" altLang="zh-TW"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a:solidFill>
                  <a:schemeClr val="tx1"/>
                </a:solidFill>
                <a:effectLst/>
                <a:latin typeface="+mn-lt"/>
                <a:ea typeface="+mn-ea"/>
                <a:cs typeface="+mn-cs"/>
              </a:rPr>
              <a:t>台灣投票亂象，效仿國外</a:t>
            </a:r>
            <a:r>
              <a:rPr lang="en-US" altLang="zh-TW" sz="1200" b="1" i="0" kern="1200" dirty="0">
                <a:solidFill>
                  <a:schemeClr val="tx1"/>
                </a:solidFill>
                <a:effectLst/>
                <a:latin typeface="+mn-lt"/>
                <a:ea typeface="+mn-ea"/>
                <a:cs typeface="+mn-cs"/>
              </a:rPr>
              <a:t>E</a:t>
            </a:r>
            <a:r>
              <a:rPr lang="zh-TW" altLang="en-US" sz="1200" b="1" i="0" kern="1200" dirty="0">
                <a:solidFill>
                  <a:schemeClr val="tx1"/>
                </a:solidFill>
                <a:effectLst/>
                <a:latin typeface="+mn-lt"/>
                <a:ea typeface="+mn-ea"/>
                <a:cs typeface="+mn-cs"/>
              </a:rPr>
              <a:t>化真的好？那些背後你沒看見的隱憂</a:t>
            </a:r>
          </a:p>
          <a:p>
            <a:r>
              <a:rPr lang="en-US" altLang="zh-TW" dirty="0">
                <a:hlinkClick r:id="rId4"/>
              </a:rPr>
              <a:t>https://www.bnext.com.tw/article/51411/is-blockchain-voting-on-the-way</a:t>
            </a:r>
            <a:endParaRPr lang="en-US" altLang="zh-TW"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談區塊鏈技術在未來投票上的可行性</a:t>
            </a:r>
            <a:endParaRPr lang="en-US" altLang="zh-CN" dirty="0"/>
          </a:p>
          <a:p>
            <a:r>
              <a:rPr lang="en-US" altLang="zh-TW" dirty="0">
                <a:hlinkClick r:id="rId5"/>
              </a:rPr>
              <a:t>https://tuna.to/blockchain-voting-4bbd6aae28e0</a:t>
            </a:r>
            <a:endParaRPr lang="en-US" altLang="zh-TW" dirty="0"/>
          </a:p>
          <a:p>
            <a:endParaRPr lang="en-US" altLang="zh-CN" dirty="0"/>
          </a:p>
          <a:p>
            <a:r>
              <a:rPr lang="zh-TW" altLang="en-US" sz="1200" b="0" i="0" u="none" strike="noStrike" kern="1200" dirty="0">
                <a:solidFill>
                  <a:schemeClr val="tx1"/>
                </a:solidFill>
                <a:effectLst/>
                <a:latin typeface="+mn-lt"/>
                <a:ea typeface="+mn-ea"/>
                <a:cs typeface="+mn-cs"/>
                <a:hlinkClick r:id="rId6" tooltip="Permalink to 南韓將試行應用區塊鏈技術投票"/>
              </a:rPr>
              <a:t>南韓將試行應用區塊鏈技術投票</a:t>
            </a:r>
            <a:endParaRPr lang="en-US" altLang="zh-CN" dirty="0"/>
          </a:p>
          <a:p>
            <a:r>
              <a:rPr lang="en-US" altLang="zh-TW" dirty="0">
                <a:hlinkClick r:id="rId6"/>
              </a:rPr>
              <a:t>http://technews.tw/2018/11/30/south-korea-will-trial-a-blockchain-based-voting-system/</a:t>
            </a:r>
            <a:endParaRPr lang="zh-CN" altLang="en-US" dirty="0"/>
          </a:p>
        </p:txBody>
      </p:sp>
      <p:sp>
        <p:nvSpPr>
          <p:cNvPr id="4" name="灯片编号占位符 3"/>
          <p:cNvSpPr>
            <a:spLocks noGrp="1"/>
          </p:cNvSpPr>
          <p:nvPr>
            <p:ph type="sldNum" sz="quarter" idx="10"/>
          </p:nvPr>
        </p:nvSpPr>
        <p:spPr/>
        <p:txBody>
          <a:bodyPr/>
          <a:lstStyle/>
          <a:p>
            <a:fld id="{3478A948-9DDE-4D71-BE98-DB3674A98521}" type="slidenum">
              <a:rPr lang="zh-CN" altLang="en-US" smtClean="0"/>
              <a:t>12</a:t>
            </a:fld>
            <a:endParaRPr lang="zh-CN" altLang="en-US"/>
          </a:p>
        </p:txBody>
      </p:sp>
    </p:spTree>
    <p:extLst>
      <p:ext uri="{BB962C8B-B14F-4D97-AF65-F5344CB8AC3E}">
        <p14:creationId xmlns:p14="http://schemas.microsoft.com/office/powerpoint/2010/main" val="2539488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zh-TW" altLang="en-US" dirty="0"/>
              <a:t>資料完整性需求</a:t>
            </a:r>
          </a:p>
          <a:p>
            <a:pPr marL="0" lvl="0" indent="0" algn="l" rtl="0">
              <a:spcBef>
                <a:spcPts val="1600"/>
              </a:spcBef>
              <a:spcAft>
                <a:spcPts val="0"/>
              </a:spcAft>
              <a:buNone/>
            </a:pPr>
            <a:r>
              <a:rPr lang="zh-TW" altLang="en-US" dirty="0"/>
              <a:t>資料可能被攻擊</a:t>
            </a:r>
          </a:p>
          <a:p>
            <a:pPr marL="0" lvl="0" indent="0" algn="l" rtl="0">
              <a:spcBef>
                <a:spcPts val="1600"/>
              </a:spcBef>
              <a:spcAft>
                <a:spcPts val="0"/>
              </a:spcAft>
              <a:buNone/>
            </a:pPr>
            <a:r>
              <a:rPr lang="zh-TW" altLang="en-US" dirty="0"/>
              <a:t>資料無信任機構、彼此不信任、</a:t>
            </a:r>
            <a:r>
              <a:rPr lang="en-US" altLang="zh-TW" dirty="0"/>
              <a:t>(</a:t>
            </a:r>
            <a:r>
              <a:rPr lang="zh-TW" altLang="en-US" dirty="0"/>
              <a:t>大家都想當中心或都不想當中心</a:t>
            </a:r>
            <a:r>
              <a:rPr lang="en-US" altLang="zh-TW" dirty="0"/>
              <a:t>)</a:t>
            </a:r>
            <a:endParaRPr lang="zh-TW" altLang="en-US" dirty="0"/>
          </a:p>
          <a:p>
            <a:endParaRPr lang="zh-CN" altLang="en-US" dirty="0"/>
          </a:p>
        </p:txBody>
      </p:sp>
      <p:sp>
        <p:nvSpPr>
          <p:cNvPr id="4" name="灯片编号占位符 3"/>
          <p:cNvSpPr>
            <a:spLocks noGrp="1"/>
          </p:cNvSpPr>
          <p:nvPr>
            <p:ph type="sldNum" sz="quarter" idx="10"/>
          </p:nvPr>
        </p:nvSpPr>
        <p:spPr/>
        <p:txBody>
          <a:bodyPr/>
          <a:lstStyle/>
          <a:p>
            <a:fld id="{3478A948-9DDE-4D71-BE98-DB3674A98521}" type="slidenum">
              <a:rPr lang="zh-CN" altLang="en-US" smtClean="0"/>
              <a:t>13</a:t>
            </a:fld>
            <a:endParaRPr lang="zh-CN" altLang="en-US"/>
          </a:p>
        </p:txBody>
      </p:sp>
    </p:spTree>
    <p:extLst>
      <p:ext uri="{BB962C8B-B14F-4D97-AF65-F5344CB8AC3E}">
        <p14:creationId xmlns:p14="http://schemas.microsoft.com/office/powerpoint/2010/main" val="1830097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latin typeface="微軟正黑體" panose="020B0604030504040204" pitchFamily="34" charset="-120"/>
                <a:ea typeface="微軟正黑體" panose="020B0604030504040204" pitchFamily="34" charset="-120"/>
                <a:hlinkClick r:id="rId3"/>
              </a:rPr>
              <a:t>https://kknews.cc/zh-tw/tech/gvg2za8.html</a:t>
            </a:r>
            <a:endParaRPr lang="en-US" altLang="zh-TW" dirty="0">
              <a:latin typeface="微軟正黑體" panose="020B0604030504040204" pitchFamily="34" charset="-120"/>
              <a:ea typeface="微軟正黑體" panose="020B0604030504040204" pitchFamily="34" charset="-120"/>
            </a:endParaRPr>
          </a:p>
          <a:p>
            <a:endParaRPr lang="en-US" altLang="zh-CN" dirty="0">
              <a:latin typeface="微軟正黑體" panose="020B0604030504040204" pitchFamily="34" charset="-120"/>
              <a:ea typeface="微軟正黑體" panose="020B0604030504040204" pitchFamily="34" charset="-120"/>
            </a:endParaRPr>
          </a:p>
          <a:p>
            <a:pPr fontAlgn="base"/>
            <a:r>
              <a:rPr lang="zh-TW" altLang="en-US" sz="1200" b="1" i="0" kern="1200" dirty="0">
                <a:solidFill>
                  <a:schemeClr val="tx1"/>
                </a:solidFill>
                <a:effectLst/>
                <a:latin typeface="微軟正黑體" panose="020B0604030504040204" pitchFamily="34" charset="-120"/>
                <a:ea typeface="微軟正黑體" panose="020B0604030504040204" pitchFamily="34" charset="-120"/>
                <a:cs typeface="+mn-cs"/>
              </a:rPr>
              <a:t>區塊鏈的缺點</a:t>
            </a:r>
          </a:p>
          <a:p>
            <a:pPr fontAlgn="base"/>
            <a:r>
              <a:rPr lang="en-US" altLang="zh-TW" sz="1200" b="1" i="0" u="sng" kern="1200" dirty="0">
                <a:solidFill>
                  <a:srgbClr val="FF0000"/>
                </a:solidFill>
                <a:effectLst/>
                <a:latin typeface="微軟正黑體" panose="020B0604030504040204" pitchFamily="34" charset="-120"/>
                <a:ea typeface="微軟正黑體" panose="020B0604030504040204" pitchFamily="34" charset="-120"/>
                <a:cs typeface="+mn-cs"/>
              </a:rPr>
              <a:t>1.</a:t>
            </a:r>
            <a:r>
              <a:rPr lang="zh-TW" altLang="en-US" sz="1200" b="1" i="0" u="sng" kern="1200" dirty="0">
                <a:solidFill>
                  <a:srgbClr val="FF0000"/>
                </a:solidFill>
                <a:effectLst/>
                <a:latin typeface="微軟正黑體" panose="020B0604030504040204" pitchFamily="34" charset="-120"/>
                <a:ea typeface="微軟正黑體" panose="020B0604030504040204" pitchFamily="34" charset="-120"/>
                <a:cs typeface="+mn-cs"/>
              </a:rPr>
              <a:t>不可篡改、撤銷</a:t>
            </a:r>
          </a:p>
          <a:p>
            <a:pPr fontAlgn="base"/>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這個既是優點也是缺點，在區塊鏈里沒有後悔藥，你對區塊鏈的數據變動幾乎無能為力，主要體現在：如果轉帳地址填錯，會直接造成永久損失且無法撤銷；如果丟失密鑰也一樣會造成永久損失無法挽回。而現實中如果你銀行卡丟了或者密碼忘記了，還能到銀行營業點處理，你的錢還在。</a:t>
            </a:r>
          </a:p>
          <a:p>
            <a:pPr marL="0" algn="l" defTabSz="914400" rtl="0" eaLnBrk="1" fontAlgn="base" latinLnBrk="0" hangingPunct="1"/>
            <a:r>
              <a:rPr lang="en-US" altLang="zh-TW" sz="1200" b="1" i="0" u="sng" kern="1200" dirty="0">
                <a:solidFill>
                  <a:srgbClr val="FF0000"/>
                </a:solidFill>
                <a:effectLst/>
                <a:latin typeface="微軟正黑體" panose="020B0604030504040204" pitchFamily="34" charset="-120"/>
                <a:ea typeface="微軟正黑體" panose="020B0604030504040204" pitchFamily="34" charset="-120"/>
                <a:cs typeface="+mn-cs"/>
              </a:rPr>
              <a:t>2.</a:t>
            </a:r>
            <a:r>
              <a:rPr lang="zh-TW" altLang="en-US" sz="1200" b="1" i="0" u="sng" kern="1200" dirty="0">
                <a:solidFill>
                  <a:srgbClr val="FF0000"/>
                </a:solidFill>
                <a:effectLst/>
                <a:latin typeface="微軟正黑體" panose="020B0604030504040204" pitchFamily="34" charset="-120"/>
                <a:ea typeface="微軟正黑體" panose="020B0604030504040204" pitchFamily="34" charset="-120"/>
                <a:cs typeface="+mn-cs"/>
              </a:rPr>
              <a:t>交易帳本必須公開</a:t>
            </a:r>
          </a:p>
          <a:p>
            <a:pPr fontAlgn="base"/>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區塊鏈是分布式，在公有鏈上，等於每個人手上都有一份完整帳本，並且由於區塊鏈計算餘額、驗證交易有效性等等都需要追溯每一筆帳，因此交易數據都是公開透明的，如果我知道某個人的帳戶，我就能知道他的所有財富和每一筆交易，沒有隱私可言。</a:t>
            </a:r>
          </a:p>
          <a:p>
            <a:pPr marL="0" algn="l" defTabSz="914400" rtl="0" eaLnBrk="1" fontAlgn="base" latinLnBrk="0" hangingPunct="1"/>
            <a:r>
              <a:rPr lang="en-US" altLang="zh-TW" sz="1200" b="1" i="0" u="sng" kern="1200" dirty="0">
                <a:solidFill>
                  <a:schemeClr val="tx1"/>
                </a:solidFill>
                <a:effectLst/>
                <a:latin typeface="微軟正黑體" panose="020B0604030504040204" pitchFamily="34" charset="-120"/>
                <a:ea typeface="微軟正黑體" panose="020B0604030504040204" pitchFamily="34" charset="-120"/>
                <a:cs typeface="+mn-cs"/>
              </a:rPr>
              <a:t>3.</a:t>
            </a:r>
            <a:r>
              <a:rPr lang="zh-TW" altLang="en-US" sz="1200" b="1" i="0" u="sng" kern="1200" dirty="0">
                <a:solidFill>
                  <a:schemeClr val="tx1"/>
                </a:solidFill>
                <a:effectLst/>
                <a:latin typeface="微軟正黑體" panose="020B0604030504040204" pitchFamily="34" charset="-120"/>
                <a:ea typeface="微軟正黑體" panose="020B0604030504040204" pitchFamily="34" charset="-120"/>
                <a:cs typeface="+mn-cs"/>
              </a:rPr>
              <a:t>當數據越大伴隨的性能問題</a:t>
            </a:r>
          </a:p>
          <a:p>
            <a:pPr fontAlgn="base"/>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就像前面說的，每個人都有一份完整帳本，並且有時需要追溯每一筆記錄，因此隨著時間推進，交易數據超大的時候，就會有性能問題，如第一次使用需要下載歷史上所有交易記錄才能正常工作，每次交易為了驗證你確實擁有足夠的錢而需要追溯歷史每一筆交易來計算餘額。雖然可以通過一些技術手段（如索引）來緩解性能問題，但問題還是明顯存在的。</a:t>
            </a:r>
          </a:p>
          <a:p>
            <a:pPr marL="0" algn="l" defTabSz="914400" rtl="0" eaLnBrk="1" fontAlgn="base" latinLnBrk="0" hangingPunct="1"/>
            <a:r>
              <a:rPr lang="en-US" altLang="zh-TW" sz="1200" b="1" i="0" u="sng" kern="1200" dirty="0">
                <a:solidFill>
                  <a:schemeClr val="tx1"/>
                </a:solidFill>
                <a:effectLst/>
                <a:latin typeface="微軟正黑體" panose="020B0604030504040204" pitchFamily="34" charset="-120"/>
                <a:ea typeface="微軟正黑體" panose="020B0604030504040204" pitchFamily="34" charset="-120"/>
                <a:cs typeface="+mn-cs"/>
              </a:rPr>
              <a:t>4.</a:t>
            </a:r>
            <a:r>
              <a:rPr lang="zh-TW" altLang="en-US" sz="1200" b="1" i="0" u="sng" kern="1200" dirty="0">
                <a:solidFill>
                  <a:schemeClr val="tx1"/>
                </a:solidFill>
                <a:effectLst/>
                <a:latin typeface="微軟正黑體" panose="020B0604030504040204" pitchFamily="34" charset="-120"/>
                <a:ea typeface="微軟正黑體" panose="020B0604030504040204" pitchFamily="34" charset="-120"/>
                <a:cs typeface="+mn-cs"/>
              </a:rPr>
              <a:t>區塊鏈的延遲性</a:t>
            </a:r>
          </a:p>
          <a:p>
            <a:pPr fontAlgn="base"/>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區塊鏈的交易是存在延遲性的，拿比特幣舉例，當前產生的交易的有效性受網絡傳輸影響，因為要被網絡上大多數節點得知這筆交易，還要等到下一個記帳周期（比特幣控制在</a:t>
            </a:r>
            <a:r>
              <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rPr>
              <a:t>10</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分鐘左右），也就是要被大多數節點認可這筆交易。還受一個小機率事件影響，就是當網絡上同時有</a:t>
            </a:r>
            <a:r>
              <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rPr>
              <a:t>2</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個或以上節點競爭到記帳權力，那麼在網絡中就會產生</a:t>
            </a:r>
            <a:r>
              <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rPr>
              <a:t>2</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個或以上的區塊鏈分支，這時候到底那個分支記錄的數據是有效的，則要再等下一個記帳周期，最終由最長的區塊鏈分支來決定。因此區塊鏈的交易數據是有延遲性的。</a:t>
            </a:r>
          </a:p>
          <a:p>
            <a:endParaRPr lang="zh-CN" altLang="en-US" dirty="0"/>
          </a:p>
        </p:txBody>
      </p:sp>
      <p:sp>
        <p:nvSpPr>
          <p:cNvPr id="4" name="灯片编号占位符 3"/>
          <p:cNvSpPr>
            <a:spLocks noGrp="1"/>
          </p:cNvSpPr>
          <p:nvPr>
            <p:ph type="sldNum" sz="quarter" idx="10"/>
          </p:nvPr>
        </p:nvSpPr>
        <p:spPr/>
        <p:txBody>
          <a:bodyPr/>
          <a:lstStyle/>
          <a:p>
            <a:fld id="{3478A948-9DDE-4D71-BE98-DB3674A98521}" type="slidenum">
              <a:rPr lang="zh-CN" altLang="en-US" smtClean="0"/>
              <a:t>14</a:t>
            </a:fld>
            <a:endParaRPr lang="zh-CN" altLang="en-US"/>
          </a:p>
        </p:txBody>
      </p:sp>
    </p:spTree>
    <p:extLst>
      <p:ext uri="{BB962C8B-B14F-4D97-AF65-F5344CB8AC3E}">
        <p14:creationId xmlns:p14="http://schemas.microsoft.com/office/powerpoint/2010/main" val="2944992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latin typeface="微軟正黑體" panose="020B0604030504040204" pitchFamily="34" charset="-120"/>
                <a:ea typeface="微軟正黑體" panose="020B0604030504040204" pitchFamily="34" charset="-120"/>
                <a:hlinkClick r:id="rId3"/>
              </a:rPr>
              <a:t>https://kknews.cc/zh-tw/tech/gvg2za8.html</a:t>
            </a:r>
            <a:endParaRPr lang="en-US" altLang="zh-TW" dirty="0">
              <a:latin typeface="微軟正黑體" panose="020B0604030504040204" pitchFamily="34" charset="-120"/>
              <a:ea typeface="微軟正黑體" panose="020B0604030504040204" pitchFamily="34" charset="-120"/>
            </a:endParaRPr>
          </a:p>
          <a:p>
            <a:endParaRPr lang="en-US" altLang="zh-CN" dirty="0">
              <a:latin typeface="微軟正黑體" panose="020B0604030504040204" pitchFamily="34" charset="-120"/>
              <a:ea typeface="微軟正黑體" panose="020B0604030504040204" pitchFamily="34" charset="-120"/>
            </a:endParaRPr>
          </a:p>
          <a:p>
            <a:pPr fontAlgn="base"/>
            <a:r>
              <a:rPr lang="zh-TW" altLang="en-US" sz="1200" b="1" i="0" kern="1200" dirty="0">
                <a:solidFill>
                  <a:schemeClr val="tx1"/>
                </a:solidFill>
                <a:effectLst/>
                <a:latin typeface="微軟正黑體" panose="020B0604030504040204" pitchFamily="34" charset="-120"/>
                <a:ea typeface="微軟正黑體" panose="020B0604030504040204" pitchFamily="34" charset="-120"/>
                <a:cs typeface="+mn-cs"/>
              </a:rPr>
              <a:t>區塊鏈的缺點</a:t>
            </a:r>
          </a:p>
          <a:p>
            <a:pPr fontAlgn="base"/>
            <a:r>
              <a:rPr lang="en-US" altLang="zh-TW" sz="1200" b="1" i="0" u="sng" kern="1200" dirty="0">
                <a:solidFill>
                  <a:srgbClr val="FF0000"/>
                </a:solidFill>
                <a:effectLst/>
                <a:latin typeface="微軟正黑體" panose="020B0604030504040204" pitchFamily="34" charset="-120"/>
                <a:ea typeface="微軟正黑體" panose="020B0604030504040204" pitchFamily="34" charset="-120"/>
                <a:cs typeface="+mn-cs"/>
              </a:rPr>
              <a:t>1.</a:t>
            </a:r>
            <a:r>
              <a:rPr lang="zh-TW" altLang="en-US" sz="1200" b="1" i="0" u="sng" kern="1200" dirty="0">
                <a:solidFill>
                  <a:srgbClr val="FF0000"/>
                </a:solidFill>
                <a:effectLst/>
                <a:latin typeface="微軟正黑體" panose="020B0604030504040204" pitchFamily="34" charset="-120"/>
                <a:ea typeface="微軟正黑體" panose="020B0604030504040204" pitchFamily="34" charset="-120"/>
                <a:cs typeface="+mn-cs"/>
              </a:rPr>
              <a:t>不可篡改、撤銷</a:t>
            </a:r>
          </a:p>
          <a:p>
            <a:pPr fontAlgn="base"/>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這個既是優點也是缺點，在區塊鏈里沒有後悔藥，你對區塊鏈的數據變動幾乎無能為力，主要體現在：如果轉帳地址填錯，會直接造成永久損失且無法撤銷；如果丟失密鑰也一樣會造成永久損失無法挽回。而現實中如果你銀行卡丟了或者密碼忘記了，還能到銀行營業點處理，你的錢還在。</a:t>
            </a:r>
          </a:p>
          <a:p>
            <a:pPr marL="0" algn="l" defTabSz="914400" rtl="0" eaLnBrk="1" fontAlgn="base" latinLnBrk="0" hangingPunct="1"/>
            <a:r>
              <a:rPr lang="en-US" altLang="zh-TW" sz="1200" b="1" i="0" u="sng" kern="1200" dirty="0">
                <a:solidFill>
                  <a:srgbClr val="FF0000"/>
                </a:solidFill>
                <a:effectLst/>
                <a:latin typeface="微軟正黑體" panose="020B0604030504040204" pitchFamily="34" charset="-120"/>
                <a:ea typeface="微軟正黑體" panose="020B0604030504040204" pitchFamily="34" charset="-120"/>
                <a:cs typeface="+mn-cs"/>
              </a:rPr>
              <a:t>2.</a:t>
            </a:r>
            <a:r>
              <a:rPr lang="zh-TW" altLang="en-US" sz="1200" b="1" i="0" u="sng" kern="1200" dirty="0">
                <a:solidFill>
                  <a:srgbClr val="FF0000"/>
                </a:solidFill>
                <a:effectLst/>
                <a:latin typeface="微軟正黑體" panose="020B0604030504040204" pitchFamily="34" charset="-120"/>
                <a:ea typeface="微軟正黑體" panose="020B0604030504040204" pitchFamily="34" charset="-120"/>
                <a:cs typeface="+mn-cs"/>
              </a:rPr>
              <a:t>交易帳本必須公開</a:t>
            </a:r>
          </a:p>
          <a:p>
            <a:pPr fontAlgn="base"/>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區塊鏈是分布式，在公有鏈上，等於每個人手上都有一份完整帳本，並且由於區塊鏈計算餘額、驗證交易有效性等等都需要追溯每一筆帳，因此交易數據都是公開透明的，如果我知道某個人的帳戶，我就能知道他的所有財富和每一筆交易，沒有隱私可言。</a:t>
            </a:r>
          </a:p>
          <a:p>
            <a:pPr marL="0" algn="l" defTabSz="914400" rtl="0" eaLnBrk="1" fontAlgn="base" latinLnBrk="0" hangingPunct="1"/>
            <a:r>
              <a:rPr lang="en-US" altLang="zh-TW" sz="1200" b="1" i="0" u="sng" kern="1200" dirty="0">
                <a:solidFill>
                  <a:schemeClr val="tx1"/>
                </a:solidFill>
                <a:effectLst/>
                <a:latin typeface="微軟正黑體" panose="020B0604030504040204" pitchFamily="34" charset="-120"/>
                <a:ea typeface="微軟正黑體" panose="020B0604030504040204" pitchFamily="34" charset="-120"/>
                <a:cs typeface="+mn-cs"/>
              </a:rPr>
              <a:t>3.</a:t>
            </a:r>
            <a:r>
              <a:rPr lang="zh-TW" altLang="en-US" sz="1200" b="1" i="0" u="sng" kern="1200" dirty="0">
                <a:solidFill>
                  <a:schemeClr val="tx1"/>
                </a:solidFill>
                <a:effectLst/>
                <a:latin typeface="微軟正黑體" panose="020B0604030504040204" pitchFamily="34" charset="-120"/>
                <a:ea typeface="微軟正黑體" panose="020B0604030504040204" pitchFamily="34" charset="-120"/>
                <a:cs typeface="+mn-cs"/>
              </a:rPr>
              <a:t>當數據越大伴隨的性能問題</a:t>
            </a:r>
          </a:p>
          <a:p>
            <a:pPr fontAlgn="base"/>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就像前面說的，每個人都有一份完整帳本，並且有時需要追溯每一筆記錄，因此隨著時間推進，交易數據超大的時候，就會有性能問題，如第一次使用需要下載歷史上所有交易記錄才能正常工作，每次交易為了驗證你確實擁有足夠的錢而需要追溯歷史每一筆交易來計算餘額。雖然可以通過一些技術手段（如索引）來緩解性能問題，但問題還是明顯存在的。</a:t>
            </a:r>
          </a:p>
          <a:p>
            <a:pPr marL="0" algn="l" defTabSz="914400" rtl="0" eaLnBrk="1" fontAlgn="base" latinLnBrk="0" hangingPunct="1"/>
            <a:r>
              <a:rPr lang="en-US" altLang="zh-TW" sz="1200" b="1" i="0" u="sng" kern="1200" dirty="0">
                <a:solidFill>
                  <a:schemeClr val="tx1"/>
                </a:solidFill>
                <a:effectLst/>
                <a:latin typeface="微軟正黑體" panose="020B0604030504040204" pitchFamily="34" charset="-120"/>
                <a:ea typeface="微軟正黑體" panose="020B0604030504040204" pitchFamily="34" charset="-120"/>
                <a:cs typeface="+mn-cs"/>
              </a:rPr>
              <a:t>4.</a:t>
            </a:r>
            <a:r>
              <a:rPr lang="zh-TW" altLang="en-US" sz="1200" b="1" i="0" u="sng" kern="1200" dirty="0">
                <a:solidFill>
                  <a:schemeClr val="tx1"/>
                </a:solidFill>
                <a:effectLst/>
                <a:latin typeface="微軟正黑體" panose="020B0604030504040204" pitchFamily="34" charset="-120"/>
                <a:ea typeface="微軟正黑體" panose="020B0604030504040204" pitchFamily="34" charset="-120"/>
                <a:cs typeface="+mn-cs"/>
              </a:rPr>
              <a:t>區塊鏈的延遲性</a:t>
            </a:r>
          </a:p>
          <a:p>
            <a:pPr fontAlgn="base"/>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區塊鏈的交易是存在延遲性的，拿比特幣舉例，當前產生的交易的有效性受網絡傳輸影響，因為要被網絡上大多數節點得知這筆交易，還要等到下一個記帳周期（比特幣控制在</a:t>
            </a:r>
            <a:r>
              <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rPr>
              <a:t>10</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分鐘左右），也就是要被大多數節點認可這筆交易。還受一個小機率事件影響，就是當網絡上同時有</a:t>
            </a:r>
            <a:r>
              <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rPr>
              <a:t>2</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個或以上節點競爭到記帳權力，那麼在網絡中就會產生</a:t>
            </a:r>
            <a:r>
              <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rPr>
              <a:t>2</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個或以上的區塊鏈分支，這時候到底那個分支記錄的數據是有效的，則要再等下一個記帳周期，最終由最長的區塊鏈分支來決定。因此區塊鏈的交易數據是有延遲性的。</a:t>
            </a:r>
          </a:p>
          <a:p>
            <a:endParaRPr lang="zh-CN" altLang="en-US" dirty="0"/>
          </a:p>
        </p:txBody>
      </p:sp>
      <p:sp>
        <p:nvSpPr>
          <p:cNvPr id="4" name="灯片编号占位符 3"/>
          <p:cNvSpPr>
            <a:spLocks noGrp="1"/>
          </p:cNvSpPr>
          <p:nvPr>
            <p:ph type="sldNum" sz="quarter" idx="10"/>
          </p:nvPr>
        </p:nvSpPr>
        <p:spPr/>
        <p:txBody>
          <a:bodyPr/>
          <a:lstStyle/>
          <a:p>
            <a:fld id="{3478A948-9DDE-4D71-BE98-DB3674A98521}" type="slidenum">
              <a:rPr lang="zh-CN" altLang="en-US" smtClean="0"/>
              <a:t>15</a:t>
            </a:fld>
            <a:endParaRPr lang="zh-CN" altLang="en-US"/>
          </a:p>
        </p:txBody>
      </p:sp>
    </p:spTree>
    <p:extLst>
      <p:ext uri="{BB962C8B-B14F-4D97-AF65-F5344CB8AC3E}">
        <p14:creationId xmlns:p14="http://schemas.microsoft.com/office/powerpoint/2010/main" val="2944992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a:latin typeface="微軟正黑體" panose="020B0604030504040204" pitchFamily="34" charset="-120"/>
                <a:ea typeface="微軟正黑體" panose="020B0604030504040204" pitchFamily="34" charset="-120"/>
                <a:hlinkClick r:id="rId3"/>
              </a:rPr>
              <a:t>https://kknews.cc/zh-tw/tech/gvg2za8.html</a:t>
            </a:r>
            <a:endParaRPr lang="en-US" altLang="zh-TW" dirty="0">
              <a:latin typeface="微軟正黑體" panose="020B0604030504040204" pitchFamily="34" charset="-120"/>
              <a:ea typeface="微軟正黑體" panose="020B0604030504040204" pitchFamily="34" charset="-120"/>
            </a:endParaRPr>
          </a:p>
          <a:p>
            <a:endParaRPr lang="en-US" altLang="zh-CN" dirty="0">
              <a:latin typeface="微軟正黑體" panose="020B0604030504040204" pitchFamily="34" charset="-120"/>
              <a:ea typeface="微軟正黑體" panose="020B0604030504040204" pitchFamily="34" charset="-120"/>
            </a:endParaRPr>
          </a:p>
          <a:p>
            <a:pPr fontAlgn="base"/>
            <a:r>
              <a:rPr lang="zh-TW" altLang="en-US" sz="1200" b="1" i="0" kern="1200" dirty="0">
                <a:solidFill>
                  <a:schemeClr val="tx1"/>
                </a:solidFill>
                <a:effectLst/>
                <a:latin typeface="微軟正黑體" panose="020B0604030504040204" pitchFamily="34" charset="-120"/>
                <a:ea typeface="微軟正黑體" panose="020B0604030504040204" pitchFamily="34" charset="-120"/>
                <a:cs typeface="+mn-cs"/>
              </a:rPr>
              <a:t>區塊鏈的缺點</a:t>
            </a:r>
          </a:p>
          <a:p>
            <a:pPr fontAlgn="base"/>
            <a:r>
              <a:rPr lang="en-US" altLang="zh-TW" sz="1200" b="1" i="0" u="sng" kern="1200" dirty="0">
                <a:solidFill>
                  <a:srgbClr val="FF0000"/>
                </a:solidFill>
                <a:effectLst/>
                <a:latin typeface="微軟正黑體" panose="020B0604030504040204" pitchFamily="34" charset="-120"/>
                <a:ea typeface="微軟正黑體" panose="020B0604030504040204" pitchFamily="34" charset="-120"/>
                <a:cs typeface="+mn-cs"/>
              </a:rPr>
              <a:t>1.</a:t>
            </a:r>
            <a:r>
              <a:rPr lang="zh-TW" altLang="en-US" sz="1200" b="1" i="0" u="sng" kern="1200" dirty="0">
                <a:solidFill>
                  <a:srgbClr val="FF0000"/>
                </a:solidFill>
                <a:effectLst/>
                <a:latin typeface="微軟正黑體" panose="020B0604030504040204" pitchFamily="34" charset="-120"/>
                <a:ea typeface="微軟正黑體" panose="020B0604030504040204" pitchFamily="34" charset="-120"/>
                <a:cs typeface="+mn-cs"/>
              </a:rPr>
              <a:t>不可篡改、撤銷</a:t>
            </a:r>
          </a:p>
          <a:p>
            <a:pPr fontAlgn="base"/>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這個既是優點也是缺點，在區塊鏈里沒有後悔藥，你對區塊鏈的數據變動幾乎無能為力，主要體現在：如果轉帳地址填錯，會直接造成永久損失且無法撤銷；如果丟失密鑰也一樣會造成永久損失無法挽回。而現實中如果你銀行卡丟了或者密碼忘記了，還能到銀行營業點處理，你的錢還在。</a:t>
            </a:r>
          </a:p>
          <a:p>
            <a:pPr marL="0" algn="l" defTabSz="914400" rtl="0" eaLnBrk="1" fontAlgn="base" latinLnBrk="0" hangingPunct="1"/>
            <a:r>
              <a:rPr lang="en-US" altLang="zh-TW" sz="1200" b="1" i="0" u="sng" kern="1200" dirty="0">
                <a:solidFill>
                  <a:srgbClr val="FF0000"/>
                </a:solidFill>
                <a:effectLst/>
                <a:latin typeface="微軟正黑體" panose="020B0604030504040204" pitchFamily="34" charset="-120"/>
                <a:ea typeface="微軟正黑體" panose="020B0604030504040204" pitchFamily="34" charset="-120"/>
                <a:cs typeface="+mn-cs"/>
              </a:rPr>
              <a:t>2.</a:t>
            </a:r>
            <a:r>
              <a:rPr lang="zh-TW" altLang="en-US" sz="1200" b="1" i="0" u="sng" kern="1200" dirty="0">
                <a:solidFill>
                  <a:srgbClr val="FF0000"/>
                </a:solidFill>
                <a:effectLst/>
                <a:latin typeface="微軟正黑體" panose="020B0604030504040204" pitchFamily="34" charset="-120"/>
                <a:ea typeface="微軟正黑體" panose="020B0604030504040204" pitchFamily="34" charset="-120"/>
                <a:cs typeface="+mn-cs"/>
              </a:rPr>
              <a:t>交易帳本必須公開</a:t>
            </a:r>
          </a:p>
          <a:p>
            <a:pPr fontAlgn="base"/>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區塊鏈是分布式，在公有鏈上，等於每個人手上都有一份完整帳本，並且由於區塊鏈計算餘額、驗證交易有效性等等都需要追溯每一筆帳，因此交易數據都是公開透明的，如果我知道某個人的帳戶，我就能知道他的所有財富和每一筆交易，沒有隱私可言。</a:t>
            </a:r>
          </a:p>
          <a:p>
            <a:pPr marL="0" algn="l" defTabSz="914400" rtl="0" eaLnBrk="1" fontAlgn="base" latinLnBrk="0" hangingPunct="1"/>
            <a:r>
              <a:rPr lang="en-US" altLang="zh-TW" sz="1200" b="1" i="0" u="sng" kern="1200" dirty="0">
                <a:solidFill>
                  <a:schemeClr val="tx1"/>
                </a:solidFill>
                <a:effectLst/>
                <a:latin typeface="微軟正黑體" panose="020B0604030504040204" pitchFamily="34" charset="-120"/>
                <a:ea typeface="微軟正黑體" panose="020B0604030504040204" pitchFamily="34" charset="-120"/>
                <a:cs typeface="+mn-cs"/>
              </a:rPr>
              <a:t>3.</a:t>
            </a:r>
            <a:r>
              <a:rPr lang="zh-TW" altLang="en-US" sz="1200" b="1" i="0" u="sng" kern="1200" dirty="0">
                <a:solidFill>
                  <a:schemeClr val="tx1"/>
                </a:solidFill>
                <a:effectLst/>
                <a:latin typeface="微軟正黑體" panose="020B0604030504040204" pitchFamily="34" charset="-120"/>
                <a:ea typeface="微軟正黑體" panose="020B0604030504040204" pitchFamily="34" charset="-120"/>
                <a:cs typeface="+mn-cs"/>
              </a:rPr>
              <a:t>當數據越大伴隨的性能問題</a:t>
            </a:r>
          </a:p>
          <a:p>
            <a:pPr fontAlgn="base"/>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就像前面說的，每個人都有一份完整帳本，並且有時需要追溯每一筆記錄，因此隨著時間推進，交易數據超大的時候，就會有性能問題，如第一次使用需要下載歷史上所有交易記錄才能正常工作，每次交易為了驗證你確實擁有足夠的錢而需要追溯歷史每一筆交易來計算餘額。雖然可以通過一些技術手段（如索引）來緩解性能問題，但問題還是明顯存在的。</a:t>
            </a:r>
          </a:p>
          <a:p>
            <a:pPr marL="0" algn="l" defTabSz="914400" rtl="0" eaLnBrk="1" fontAlgn="base" latinLnBrk="0" hangingPunct="1"/>
            <a:r>
              <a:rPr lang="en-US" altLang="zh-TW" sz="1200" b="1" i="0" u="sng" kern="1200" dirty="0">
                <a:solidFill>
                  <a:schemeClr val="tx1"/>
                </a:solidFill>
                <a:effectLst/>
                <a:latin typeface="微軟正黑體" panose="020B0604030504040204" pitchFamily="34" charset="-120"/>
                <a:ea typeface="微軟正黑體" panose="020B0604030504040204" pitchFamily="34" charset="-120"/>
                <a:cs typeface="+mn-cs"/>
              </a:rPr>
              <a:t>4.</a:t>
            </a:r>
            <a:r>
              <a:rPr lang="zh-TW" altLang="en-US" sz="1200" b="1" i="0" u="sng" kern="1200" dirty="0">
                <a:solidFill>
                  <a:schemeClr val="tx1"/>
                </a:solidFill>
                <a:effectLst/>
                <a:latin typeface="微軟正黑體" panose="020B0604030504040204" pitchFamily="34" charset="-120"/>
                <a:ea typeface="微軟正黑體" panose="020B0604030504040204" pitchFamily="34" charset="-120"/>
                <a:cs typeface="+mn-cs"/>
              </a:rPr>
              <a:t>區塊鏈的延遲性</a:t>
            </a:r>
          </a:p>
          <a:p>
            <a:pPr fontAlgn="base"/>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區塊鏈的交易是存在延遲性的，拿比特幣舉例，當前產生的交易的有效性受網絡傳輸影響，因為要被網絡上大多數節點得知這筆交易，還要等到下一個記帳周期（比特幣控制在</a:t>
            </a:r>
            <a:r>
              <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rPr>
              <a:t>10</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分鐘左右），也就是要被大多數節點認可這筆交易。還受一個小機率事件影響，就是當網絡上同時有</a:t>
            </a:r>
            <a:r>
              <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rPr>
              <a:t>2</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個或以上節點競爭到記帳權力，那麼在網絡中就會產生</a:t>
            </a:r>
            <a:r>
              <a:rPr lang="en-US" altLang="zh-TW" sz="1200" b="0" i="0" kern="1200" dirty="0">
                <a:solidFill>
                  <a:schemeClr val="tx1"/>
                </a:solidFill>
                <a:effectLst/>
                <a:latin typeface="微軟正黑體" panose="020B0604030504040204" pitchFamily="34" charset="-120"/>
                <a:ea typeface="微軟正黑體" panose="020B0604030504040204" pitchFamily="34" charset="-120"/>
                <a:cs typeface="+mn-cs"/>
              </a:rPr>
              <a:t>2</a:t>
            </a:r>
            <a:r>
              <a:rPr lang="zh-TW" altLang="en-US" sz="1200" b="0" i="0" kern="1200" dirty="0">
                <a:solidFill>
                  <a:schemeClr val="tx1"/>
                </a:solidFill>
                <a:effectLst/>
                <a:latin typeface="微軟正黑體" panose="020B0604030504040204" pitchFamily="34" charset="-120"/>
                <a:ea typeface="微軟正黑體" panose="020B0604030504040204" pitchFamily="34" charset="-120"/>
                <a:cs typeface="+mn-cs"/>
              </a:rPr>
              <a:t>個或以上的區塊鏈分支，這時候到底那個分支記錄的數據是有效的，則要再等下一個記帳周期，最終由最長的區塊鏈分支來決定。因此區塊鏈的交易數據是有延遲性的。</a:t>
            </a:r>
          </a:p>
          <a:p>
            <a:endParaRPr lang="zh-CN" altLang="en-US" dirty="0"/>
          </a:p>
        </p:txBody>
      </p:sp>
      <p:sp>
        <p:nvSpPr>
          <p:cNvPr id="4" name="灯片编号占位符 3"/>
          <p:cNvSpPr>
            <a:spLocks noGrp="1"/>
          </p:cNvSpPr>
          <p:nvPr>
            <p:ph type="sldNum" sz="quarter" idx="10"/>
          </p:nvPr>
        </p:nvSpPr>
        <p:spPr/>
        <p:txBody>
          <a:bodyPr/>
          <a:lstStyle/>
          <a:p>
            <a:fld id="{3478A948-9DDE-4D71-BE98-DB3674A98521}" type="slidenum">
              <a:rPr lang="zh-CN" altLang="en-US" smtClean="0"/>
              <a:t>16</a:t>
            </a:fld>
            <a:endParaRPr lang="zh-CN" altLang="en-US"/>
          </a:p>
        </p:txBody>
      </p:sp>
    </p:spTree>
    <p:extLst>
      <p:ext uri="{BB962C8B-B14F-4D97-AF65-F5344CB8AC3E}">
        <p14:creationId xmlns:p14="http://schemas.microsoft.com/office/powerpoint/2010/main" val="2944992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17</a:t>
            </a:fld>
            <a:endParaRPr lang="zh-CN" altLang="en-US"/>
          </a:p>
        </p:txBody>
      </p:sp>
    </p:spTree>
    <p:extLst>
      <p:ext uri="{BB962C8B-B14F-4D97-AF65-F5344CB8AC3E}">
        <p14:creationId xmlns:p14="http://schemas.microsoft.com/office/powerpoint/2010/main" val="347785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18</a:t>
            </a:fld>
            <a:endParaRPr lang="zh-CN" altLang="en-US"/>
          </a:p>
        </p:txBody>
      </p:sp>
    </p:spTree>
    <p:extLst>
      <p:ext uri="{BB962C8B-B14F-4D97-AF65-F5344CB8AC3E}">
        <p14:creationId xmlns:p14="http://schemas.microsoft.com/office/powerpoint/2010/main" val="2436848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19</a:t>
            </a:fld>
            <a:endParaRPr lang="zh-CN" altLang="en-US"/>
          </a:p>
        </p:txBody>
      </p:sp>
    </p:spTree>
    <p:extLst>
      <p:ext uri="{BB962C8B-B14F-4D97-AF65-F5344CB8AC3E}">
        <p14:creationId xmlns:p14="http://schemas.microsoft.com/office/powerpoint/2010/main" val="3354735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zh-TW" altLang="en-US" dirty="0"/>
              <a:t>資料完整性需求</a:t>
            </a:r>
          </a:p>
          <a:p>
            <a:pPr marL="0" lvl="0" indent="0" algn="l" rtl="0">
              <a:spcBef>
                <a:spcPts val="1600"/>
              </a:spcBef>
              <a:spcAft>
                <a:spcPts val="0"/>
              </a:spcAft>
              <a:buNone/>
            </a:pPr>
            <a:r>
              <a:rPr lang="zh-TW" altLang="en-US" dirty="0"/>
              <a:t>資料可能被攻擊</a:t>
            </a:r>
          </a:p>
          <a:p>
            <a:pPr marL="0" lvl="0" indent="0" algn="l" rtl="0">
              <a:spcBef>
                <a:spcPts val="1600"/>
              </a:spcBef>
              <a:spcAft>
                <a:spcPts val="0"/>
              </a:spcAft>
              <a:buNone/>
            </a:pPr>
            <a:r>
              <a:rPr lang="zh-TW" altLang="en-US" dirty="0"/>
              <a:t>資料無信任機構、彼此不信任、</a:t>
            </a:r>
            <a:r>
              <a:rPr lang="en-US" altLang="zh-TW" dirty="0"/>
              <a:t>(</a:t>
            </a:r>
            <a:r>
              <a:rPr lang="zh-TW" altLang="en-US" dirty="0"/>
              <a:t>大家都想當中心或都不想當中心</a:t>
            </a:r>
            <a:r>
              <a:rPr lang="en-US" altLang="zh-TW" dirty="0"/>
              <a:t>)</a:t>
            </a:r>
            <a:endParaRPr lang="zh-TW" altLang="en-US" dirty="0"/>
          </a:p>
          <a:p>
            <a:endParaRPr lang="zh-CN" altLang="en-US" dirty="0"/>
          </a:p>
        </p:txBody>
      </p:sp>
      <p:sp>
        <p:nvSpPr>
          <p:cNvPr id="4" name="灯片编号占位符 3"/>
          <p:cNvSpPr>
            <a:spLocks noGrp="1"/>
          </p:cNvSpPr>
          <p:nvPr>
            <p:ph type="sldNum" sz="quarter" idx="10"/>
          </p:nvPr>
        </p:nvSpPr>
        <p:spPr/>
        <p:txBody>
          <a:bodyPr/>
          <a:lstStyle/>
          <a:p>
            <a:fld id="{3478A948-9DDE-4D71-BE98-DB3674A98521}" type="slidenum">
              <a:rPr lang="zh-CN" altLang="en-US" smtClean="0"/>
              <a:t>2</a:t>
            </a:fld>
            <a:endParaRPr lang="zh-CN" altLang="en-US"/>
          </a:p>
        </p:txBody>
      </p:sp>
    </p:spTree>
    <p:extLst>
      <p:ext uri="{BB962C8B-B14F-4D97-AF65-F5344CB8AC3E}">
        <p14:creationId xmlns:p14="http://schemas.microsoft.com/office/powerpoint/2010/main" val="1830097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20</a:t>
            </a:fld>
            <a:endParaRPr lang="zh-CN" altLang="en-US"/>
          </a:p>
        </p:txBody>
      </p:sp>
    </p:spTree>
    <p:extLst>
      <p:ext uri="{BB962C8B-B14F-4D97-AF65-F5344CB8AC3E}">
        <p14:creationId xmlns:p14="http://schemas.microsoft.com/office/powerpoint/2010/main" val="2149122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21</a:t>
            </a:fld>
            <a:endParaRPr lang="zh-CN" altLang="en-US"/>
          </a:p>
        </p:txBody>
      </p:sp>
    </p:spTree>
    <p:extLst>
      <p:ext uri="{BB962C8B-B14F-4D97-AF65-F5344CB8AC3E}">
        <p14:creationId xmlns:p14="http://schemas.microsoft.com/office/powerpoint/2010/main" val="39400857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78A948-9DDE-4D71-BE98-DB3674A98521}" type="slidenum">
              <a:rPr lang="zh-CN" altLang="en-US" smtClean="0"/>
              <a:t>22</a:t>
            </a:fld>
            <a:endParaRPr lang="zh-CN" altLang="en-US"/>
          </a:p>
        </p:txBody>
      </p:sp>
    </p:spTree>
    <p:extLst>
      <p:ext uri="{BB962C8B-B14F-4D97-AF65-F5344CB8AC3E}">
        <p14:creationId xmlns:p14="http://schemas.microsoft.com/office/powerpoint/2010/main" val="1178634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解碼區塊鏈 第 </a:t>
            </a:r>
            <a:r>
              <a:rPr lang="en-US" altLang="zh-TW" sz="1200" b="0" i="0" kern="1200" dirty="0">
                <a:solidFill>
                  <a:schemeClr val="tx1"/>
                </a:solidFill>
                <a:effectLst/>
                <a:latin typeface="+mn-lt"/>
                <a:ea typeface="+mn-ea"/>
                <a:cs typeface="+mn-cs"/>
              </a:rPr>
              <a:t>31 </a:t>
            </a:r>
            <a:r>
              <a:rPr lang="zh-TW" altLang="en-US" sz="1200" b="0" i="0" kern="1200" dirty="0">
                <a:solidFill>
                  <a:schemeClr val="tx1"/>
                </a:solidFill>
                <a:effectLst/>
                <a:latin typeface="+mn-lt"/>
                <a:ea typeface="+mn-ea"/>
                <a:cs typeface="+mn-cs"/>
              </a:rPr>
              <a:t>集</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新舊時代交接 區塊鏈投票是否真的可靠？</a:t>
            </a:r>
          </a:p>
          <a:p>
            <a:r>
              <a:rPr lang="en-US" altLang="zh-TW" dirty="0">
                <a:hlinkClick r:id="rId3"/>
              </a:rPr>
              <a:t>https://www.youtube.com/watch?v=wW5vcAuWgXY</a:t>
            </a:r>
            <a:endParaRPr lang="en-US" altLang="zh-TW"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a:solidFill>
                  <a:schemeClr val="tx1"/>
                </a:solidFill>
                <a:effectLst/>
                <a:latin typeface="+mn-lt"/>
                <a:ea typeface="+mn-ea"/>
                <a:cs typeface="+mn-cs"/>
              </a:rPr>
              <a:t>台灣投票亂象，效仿國外</a:t>
            </a:r>
            <a:r>
              <a:rPr lang="en-US" altLang="zh-TW" sz="1200" b="1" i="0" kern="1200" dirty="0">
                <a:solidFill>
                  <a:schemeClr val="tx1"/>
                </a:solidFill>
                <a:effectLst/>
                <a:latin typeface="+mn-lt"/>
                <a:ea typeface="+mn-ea"/>
                <a:cs typeface="+mn-cs"/>
              </a:rPr>
              <a:t>E</a:t>
            </a:r>
            <a:r>
              <a:rPr lang="zh-TW" altLang="en-US" sz="1200" b="1" i="0" kern="1200" dirty="0">
                <a:solidFill>
                  <a:schemeClr val="tx1"/>
                </a:solidFill>
                <a:effectLst/>
                <a:latin typeface="+mn-lt"/>
                <a:ea typeface="+mn-ea"/>
                <a:cs typeface="+mn-cs"/>
              </a:rPr>
              <a:t>化真的好？那些背後你沒看見的隱憂</a:t>
            </a:r>
          </a:p>
          <a:p>
            <a:r>
              <a:rPr lang="en-US" altLang="zh-TW" dirty="0">
                <a:hlinkClick r:id="rId4"/>
              </a:rPr>
              <a:t>https://www.bnext.com.tw/article/51411/is-blockchain-voting-on-the-way</a:t>
            </a:r>
            <a:endParaRPr lang="en-US" altLang="zh-TW"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談區塊鏈技術在未來投票上的可行性</a:t>
            </a:r>
            <a:endParaRPr lang="en-US" altLang="zh-CN" dirty="0"/>
          </a:p>
          <a:p>
            <a:r>
              <a:rPr lang="en-US" altLang="zh-TW" dirty="0">
                <a:hlinkClick r:id="rId5"/>
              </a:rPr>
              <a:t>https://tuna.to/blockchain-voting-4bbd6aae28e0</a:t>
            </a:r>
            <a:endParaRPr lang="en-US" altLang="zh-TW" dirty="0"/>
          </a:p>
          <a:p>
            <a:endParaRPr lang="en-US" altLang="zh-CN" dirty="0"/>
          </a:p>
          <a:p>
            <a:r>
              <a:rPr lang="zh-TW" altLang="en-US" sz="1200" b="0" i="0" u="none" strike="noStrike" kern="1200" dirty="0">
                <a:solidFill>
                  <a:schemeClr val="tx1"/>
                </a:solidFill>
                <a:effectLst/>
                <a:latin typeface="+mn-lt"/>
                <a:ea typeface="+mn-ea"/>
                <a:cs typeface="+mn-cs"/>
                <a:hlinkClick r:id="rId6" tooltip="Permalink to 南韓將試行應用區塊鏈技術投票"/>
              </a:rPr>
              <a:t>南韓將試行應用區塊鏈技術投票</a:t>
            </a:r>
            <a:endParaRPr lang="en-US" altLang="zh-CN" dirty="0"/>
          </a:p>
          <a:p>
            <a:r>
              <a:rPr lang="en-US" altLang="zh-TW" dirty="0">
                <a:hlinkClick r:id="rId6"/>
              </a:rPr>
              <a:t>http://technews.tw/2018/11/30/south-korea-will-trial-a-blockchain-based-voting-system/</a:t>
            </a:r>
            <a:endParaRPr lang="zh-CN" altLang="en-US" dirty="0"/>
          </a:p>
        </p:txBody>
      </p:sp>
      <p:sp>
        <p:nvSpPr>
          <p:cNvPr id="4" name="灯片编号占位符 3"/>
          <p:cNvSpPr>
            <a:spLocks noGrp="1"/>
          </p:cNvSpPr>
          <p:nvPr>
            <p:ph type="sldNum" sz="quarter" idx="10"/>
          </p:nvPr>
        </p:nvSpPr>
        <p:spPr/>
        <p:txBody>
          <a:bodyPr/>
          <a:lstStyle/>
          <a:p>
            <a:fld id="{3478A948-9DDE-4D71-BE98-DB3674A98521}" type="slidenum">
              <a:rPr lang="zh-CN" altLang="en-US" smtClean="0"/>
              <a:t>3</a:t>
            </a:fld>
            <a:endParaRPr lang="zh-CN" altLang="en-US"/>
          </a:p>
        </p:txBody>
      </p:sp>
    </p:spTree>
    <p:extLst>
      <p:ext uri="{BB962C8B-B14F-4D97-AF65-F5344CB8AC3E}">
        <p14:creationId xmlns:p14="http://schemas.microsoft.com/office/powerpoint/2010/main" val="2539488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zh-TW" altLang="en-US" dirty="0"/>
              <a:t>資料完整性需求</a:t>
            </a:r>
          </a:p>
          <a:p>
            <a:pPr marL="0" lvl="0" indent="0" algn="l" rtl="0">
              <a:spcBef>
                <a:spcPts val="1600"/>
              </a:spcBef>
              <a:spcAft>
                <a:spcPts val="0"/>
              </a:spcAft>
              <a:buNone/>
            </a:pPr>
            <a:r>
              <a:rPr lang="zh-TW" altLang="en-US" dirty="0"/>
              <a:t>資料可能被攻擊</a:t>
            </a:r>
          </a:p>
          <a:p>
            <a:pPr marL="0" lvl="0" indent="0" algn="l" rtl="0">
              <a:spcBef>
                <a:spcPts val="1600"/>
              </a:spcBef>
              <a:spcAft>
                <a:spcPts val="0"/>
              </a:spcAft>
              <a:buNone/>
            </a:pPr>
            <a:r>
              <a:rPr lang="zh-TW" altLang="en-US" dirty="0"/>
              <a:t>資料無信任機構、彼此不信任、</a:t>
            </a:r>
            <a:r>
              <a:rPr lang="en-US" altLang="zh-TW" dirty="0"/>
              <a:t>(</a:t>
            </a:r>
            <a:r>
              <a:rPr lang="zh-TW" altLang="en-US" dirty="0"/>
              <a:t>大家都想當中心或都不想當中心</a:t>
            </a:r>
            <a:r>
              <a:rPr lang="en-US" altLang="zh-TW" dirty="0"/>
              <a:t>)</a:t>
            </a:r>
            <a:endParaRPr lang="zh-TW" altLang="en-US" dirty="0"/>
          </a:p>
          <a:p>
            <a:endParaRPr lang="zh-CN" altLang="en-US" dirty="0"/>
          </a:p>
        </p:txBody>
      </p:sp>
      <p:sp>
        <p:nvSpPr>
          <p:cNvPr id="4" name="灯片编号占位符 3"/>
          <p:cNvSpPr>
            <a:spLocks noGrp="1"/>
          </p:cNvSpPr>
          <p:nvPr>
            <p:ph type="sldNum" sz="quarter" idx="10"/>
          </p:nvPr>
        </p:nvSpPr>
        <p:spPr/>
        <p:txBody>
          <a:bodyPr/>
          <a:lstStyle/>
          <a:p>
            <a:fld id="{3478A948-9DDE-4D71-BE98-DB3674A98521}" type="slidenum">
              <a:rPr lang="zh-CN" altLang="en-US" smtClean="0"/>
              <a:t>4</a:t>
            </a:fld>
            <a:endParaRPr lang="zh-CN" altLang="en-US"/>
          </a:p>
        </p:txBody>
      </p:sp>
    </p:spTree>
    <p:extLst>
      <p:ext uri="{BB962C8B-B14F-4D97-AF65-F5344CB8AC3E}">
        <p14:creationId xmlns:p14="http://schemas.microsoft.com/office/powerpoint/2010/main" val="1830097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解碼區塊鏈 第 </a:t>
            </a:r>
            <a:r>
              <a:rPr lang="en-US" altLang="zh-TW" sz="1200" b="0" i="0" kern="1200" dirty="0">
                <a:solidFill>
                  <a:schemeClr val="tx1"/>
                </a:solidFill>
                <a:effectLst/>
                <a:latin typeface="+mn-lt"/>
                <a:ea typeface="+mn-ea"/>
                <a:cs typeface="+mn-cs"/>
              </a:rPr>
              <a:t>31 </a:t>
            </a:r>
            <a:r>
              <a:rPr lang="zh-TW" altLang="en-US" sz="1200" b="0" i="0" kern="1200" dirty="0">
                <a:solidFill>
                  <a:schemeClr val="tx1"/>
                </a:solidFill>
                <a:effectLst/>
                <a:latin typeface="+mn-lt"/>
                <a:ea typeface="+mn-ea"/>
                <a:cs typeface="+mn-cs"/>
              </a:rPr>
              <a:t>集</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新舊時代交接 區塊鏈投票是否真的可靠？</a:t>
            </a:r>
          </a:p>
          <a:p>
            <a:r>
              <a:rPr lang="en-US" altLang="zh-TW" dirty="0">
                <a:hlinkClick r:id="rId3"/>
              </a:rPr>
              <a:t>https://www.youtube.com/watch?v=wW5vcAuWgXY</a:t>
            </a:r>
            <a:endParaRPr lang="en-US" altLang="zh-TW"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a:solidFill>
                  <a:schemeClr val="tx1"/>
                </a:solidFill>
                <a:effectLst/>
                <a:latin typeface="+mn-lt"/>
                <a:ea typeface="+mn-ea"/>
                <a:cs typeface="+mn-cs"/>
              </a:rPr>
              <a:t>台灣投票亂象，效仿國外</a:t>
            </a:r>
            <a:r>
              <a:rPr lang="en-US" altLang="zh-TW" sz="1200" b="1" i="0" kern="1200" dirty="0">
                <a:solidFill>
                  <a:schemeClr val="tx1"/>
                </a:solidFill>
                <a:effectLst/>
                <a:latin typeface="+mn-lt"/>
                <a:ea typeface="+mn-ea"/>
                <a:cs typeface="+mn-cs"/>
              </a:rPr>
              <a:t>E</a:t>
            </a:r>
            <a:r>
              <a:rPr lang="zh-TW" altLang="en-US" sz="1200" b="1" i="0" kern="1200" dirty="0">
                <a:solidFill>
                  <a:schemeClr val="tx1"/>
                </a:solidFill>
                <a:effectLst/>
                <a:latin typeface="+mn-lt"/>
                <a:ea typeface="+mn-ea"/>
                <a:cs typeface="+mn-cs"/>
              </a:rPr>
              <a:t>化真的好？那些背後你沒看見的隱憂</a:t>
            </a:r>
          </a:p>
          <a:p>
            <a:r>
              <a:rPr lang="en-US" altLang="zh-TW" dirty="0">
                <a:hlinkClick r:id="rId4"/>
              </a:rPr>
              <a:t>https://www.bnext.com.tw/article/51411/is-blockchain-voting-on-the-way</a:t>
            </a:r>
            <a:endParaRPr lang="en-US" altLang="zh-TW"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談區塊鏈技術在未來投票上的可行性</a:t>
            </a:r>
            <a:endParaRPr lang="en-US" altLang="zh-CN" dirty="0"/>
          </a:p>
          <a:p>
            <a:r>
              <a:rPr lang="en-US" altLang="zh-TW" dirty="0">
                <a:hlinkClick r:id="rId5"/>
              </a:rPr>
              <a:t>https://tuna.to/blockchain-voting-4bbd6aae28e0</a:t>
            </a:r>
            <a:endParaRPr lang="en-US" altLang="zh-TW" dirty="0"/>
          </a:p>
          <a:p>
            <a:endParaRPr lang="en-US" altLang="zh-CN" dirty="0"/>
          </a:p>
          <a:p>
            <a:r>
              <a:rPr lang="zh-TW" altLang="en-US" sz="1200" b="0" i="0" u="none" strike="noStrike" kern="1200" dirty="0">
                <a:solidFill>
                  <a:schemeClr val="tx1"/>
                </a:solidFill>
                <a:effectLst/>
                <a:latin typeface="+mn-lt"/>
                <a:ea typeface="+mn-ea"/>
                <a:cs typeface="+mn-cs"/>
                <a:hlinkClick r:id="rId6" tooltip="Permalink to 南韓將試行應用區塊鏈技術投票"/>
              </a:rPr>
              <a:t>南韓將試行應用區塊鏈技術投票</a:t>
            </a:r>
            <a:endParaRPr lang="en-US" altLang="zh-CN" dirty="0"/>
          </a:p>
          <a:p>
            <a:r>
              <a:rPr lang="en-US" altLang="zh-TW" dirty="0">
                <a:hlinkClick r:id="rId6"/>
              </a:rPr>
              <a:t>http://technews.tw/2018/11/30/south-korea-will-trial-a-blockchain-based-voting-system/</a:t>
            </a:r>
            <a:endParaRPr lang="zh-CN" altLang="en-US" dirty="0"/>
          </a:p>
        </p:txBody>
      </p:sp>
      <p:sp>
        <p:nvSpPr>
          <p:cNvPr id="4" name="灯片编号占位符 3"/>
          <p:cNvSpPr>
            <a:spLocks noGrp="1"/>
          </p:cNvSpPr>
          <p:nvPr>
            <p:ph type="sldNum" sz="quarter" idx="10"/>
          </p:nvPr>
        </p:nvSpPr>
        <p:spPr/>
        <p:txBody>
          <a:bodyPr/>
          <a:lstStyle/>
          <a:p>
            <a:fld id="{3478A948-9DDE-4D71-BE98-DB3674A98521}" type="slidenum">
              <a:rPr lang="zh-CN" altLang="en-US" smtClean="0"/>
              <a:t>5</a:t>
            </a:fld>
            <a:endParaRPr lang="zh-CN" altLang="en-US"/>
          </a:p>
        </p:txBody>
      </p:sp>
    </p:spTree>
    <p:extLst>
      <p:ext uri="{BB962C8B-B14F-4D97-AF65-F5344CB8AC3E}">
        <p14:creationId xmlns:p14="http://schemas.microsoft.com/office/powerpoint/2010/main" val="2539488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zh-TW" altLang="en-US" dirty="0"/>
              <a:t>資料完整性需求</a:t>
            </a:r>
          </a:p>
          <a:p>
            <a:pPr marL="0" lvl="0" indent="0" algn="l" rtl="0">
              <a:spcBef>
                <a:spcPts val="1600"/>
              </a:spcBef>
              <a:spcAft>
                <a:spcPts val="0"/>
              </a:spcAft>
              <a:buNone/>
            </a:pPr>
            <a:r>
              <a:rPr lang="zh-TW" altLang="en-US" dirty="0"/>
              <a:t>資料可能被攻擊</a:t>
            </a:r>
          </a:p>
          <a:p>
            <a:pPr marL="0" lvl="0" indent="0" algn="l" rtl="0">
              <a:spcBef>
                <a:spcPts val="1600"/>
              </a:spcBef>
              <a:spcAft>
                <a:spcPts val="0"/>
              </a:spcAft>
              <a:buNone/>
            </a:pPr>
            <a:r>
              <a:rPr lang="zh-TW" altLang="en-US" dirty="0"/>
              <a:t>資料無信任機構、彼此不信任、</a:t>
            </a:r>
            <a:r>
              <a:rPr lang="en-US" altLang="zh-TW" dirty="0"/>
              <a:t>(</a:t>
            </a:r>
            <a:r>
              <a:rPr lang="zh-TW" altLang="en-US" dirty="0"/>
              <a:t>大家都想當中心或都不想當中心</a:t>
            </a:r>
            <a:r>
              <a:rPr lang="en-US" altLang="zh-TW" dirty="0"/>
              <a:t>)</a:t>
            </a:r>
            <a:endParaRPr lang="zh-TW" altLang="en-US" dirty="0"/>
          </a:p>
          <a:p>
            <a:endParaRPr lang="zh-CN" altLang="en-US" dirty="0"/>
          </a:p>
        </p:txBody>
      </p:sp>
      <p:sp>
        <p:nvSpPr>
          <p:cNvPr id="4" name="灯片编号占位符 3"/>
          <p:cNvSpPr>
            <a:spLocks noGrp="1"/>
          </p:cNvSpPr>
          <p:nvPr>
            <p:ph type="sldNum" sz="quarter" idx="10"/>
          </p:nvPr>
        </p:nvSpPr>
        <p:spPr/>
        <p:txBody>
          <a:bodyPr/>
          <a:lstStyle/>
          <a:p>
            <a:fld id="{3478A948-9DDE-4D71-BE98-DB3674A98521}" type="slidenum">
              <a:rPr lang="zh-CN" altLang="en-US" smtClean="0"/>
              <a:t>6</a:t>
            </a:fld>
            <a:endParaRPr lang="zh-CN" altLang="en-US"/>
          </a:p>
        </p:txBody>
      </p:sp>
    </p:spTree>
    <p:extLst>
      <p:ext uri="{BB962C8B-B14F-4D97-AF65-F5344CB8AC3E}">
        <p14:creationId xmlns:p14="http://schemas.microsoft.com/office/powerpoint/2010/main" val="1830097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解碼區塊鏈 第 </a:t>
            </a:r>
            <a:r>
              <a:rPr lang="en-US" altLang="zh-TW" sz="1200" b="0" i="0" kern="1200" dirty="0">
                <a:solidFill>
                  <a:schemeClr val="tx1"/>
                </a:solidFill>
                <a:effectLst/>
                <a:latin typeface="+mn-lt"/>
                <a:ea typeface="+mn-ea"/>
                <a:cs typeface="+mn-cs"/>
              </a:rPr>
              <a:t>31 </a:t>
            </a:r>
            <a:r>
              <a:rPr lang="zh-TW" altLang="en-US" sz="1200" b="0" i="0" kern="1200" dirty="0">
                <a:solidFill>
                  <a:schemeClr val="tx1"/>
                </a:solidFill>
                <a:effectLst/>
                <a:latin typeface="+mn-lt"/>
                <a:ea typeface="+mn-ea"/>
                <a:cs typeface="+mn-cs"/>
              </a:rPr>
              <a:t>集</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新舊時代交接 區塊鏈投票是否真的可靠？</a:t>
            </a:r>
          </a:p>
          <a:p>
            <a:r>
              <a:rPr lang="en-US" altLang="zh-TW" dirty="0">
                <a:hlinkClick r:id="rId3"/>
              </a:rPr>
              <a:t>https://www.youtube.com/watch?v=wW5vcAuWgXY</a:t>
            </a:r>
            <a:endParaRPr lang="en-US" altLang="zh-TW"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a:solidFill>
                  <a:schemeClr val="tx1"/>
                </a:solidFill>
                <a:effectLst/>
                <a:latin typeface="+mn-lt"/>
                <a:ea typeface="+mn-ea"/>
                <a:cs typeface="+mn-cs"/>
              </a:rPr>
              <a:t>台灣投票亂象，效仿國外</a:t>
            </a:r>
            <a:r>
              <a:rPr lang="en-US" altLang="zh-TW" sz="1200" b="1" i="0" kern="1200" dirty="0">
                <a:solidFill>
                  <a:schemeClr val="tx1"/>
                </a:solidFill>
                <a:effectLst/>
                <a:latin typeface="+mn-lt"/>
                <a:ea typeface="+mn-ea"/>
                <a:cs typeface="+mn-cs"/>
              </a:rPr>
              <a:t>E</a:t>
            </a:r>
            <a:r>
              <a:rPr lang="zh-TW" altLang="en-US" sz="1200" b="1" i="0" kern="1200" dirty="0">
                <a:solidFill>
                  <a:schemeClr val="tx1"/>
                </a:solidFill>
                <a:effectLst/>
                <a:latin typeface="+mn-lt"/>
                <a:ea typeface="+mn-ea"/>
                <a:cs typeface="+mn-cs"/>
              </a:rPr>
              <a:t>化真的好？那些背後你沒看見的隱憂</a:t>
            </a:r>
          </a:p>
          <a:p>
            <a:r>
              <a:rPr lang="en-US" altLang="zh-TW" dirty="0">
                <a:hlinkClick r:id="rId4"/>
              </a:rPr>
              <a:t>https://www.bnext.com.tw/article/51411/is-blockchain-voting-on-the-way</a:t>
            </a:r>
            <a:endParaRPr lang="en-US" altLang="zh-TW"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談區塊鏈技術在未來投票上的可行性</a:t>
            </a:r>
            <a:endParaRPr lang="en-US" altLang="zh-CN" dirty="0"/>
          </a:p>
          <a:p>
            <a:r>
              <a:rPr lang="en-US" altLang="zh-TW" dirty="0">
                <a:hlinkClick r:id="rId5"/>
              </a:rPr>
              <a:t>https://tuna.to/blockchain-voting-4bbd6aae28e0</a:t>
            </a:r>
            <a:endParaRPr lang="en-US" altLang="zh-TW" dirty="0"/>
          </a:p>
          <a:p>
            <a:endParaRPr lang="en-US" altLang="zh-CN" dirty="0"/>
          </a:p>
          <a:p>
            <a:r>
              <a:rPr lang="zh-TW" altLang="en-US" sz="1200" b="0" i="0" u="none" strike="noStrike" kern="1200" dirty="0">
                <a:solidFill>
                  <a:schemeClr val="tx1"/>
                </a:solidFill>
                <a:effectLst/>
                <a:latin typeface="+mn-lt"/>
                <a:ea typeface="+mn-ea"/>
                <a:cs typeface="+mn-cs"/>
                <a:hlinkClick r:id="rId6" tooltip="Permalink to 南韓將試行應用區塊鏈技術投票"/>
              </a:rPr>
              <a:t>南韓將試行應用區塊鏈技術投票</a:t>
            </a:r>
            <a:endParaRPr lang="en-US" altLang="zh-CN" dirty="0"/>
          </a:p>
          <a:p>
            <a:r>
              <a:rPr lang="en-US" altLang="zh-TW" dirty="0">
                <a:hlinkClick r:id="rId6"/>
              </a:rPr>
              <a:t>http://technews.tw/2018/11/30/south-korea-will-trial-a-blockchain-based-voting-system/</a:t>
            </a:r>
            <a:endParaRPr lang="zh-CN" altLang="en-US" dirty="0"/>
          </a:p>
        </p:txBody>
      </p:sp>
      <p:sp>
        <p:nvSpPr>
          <p:cNvPr id="4" name="灯片编号占位符 3"/>
          <p:cNvSpPr>
            <a:spLocks noGrp="1"/>
          </p:cNvSpPr>
          <p:nvPr>
            <p:ph type="sldNum" sz="quarter" idx="10"/>
          </p:nvPr>
        </p:nvSpPr>
        <p:spPr/>
        <p:txBody>
          <a:bodyPr/>
          <a:lstStyle/>
          <a:p>
            <a:fld id="{3478A948-9DDE-4D71-BE98-DB3674A98521}" type="slidenum">
              <a:rPr lang="zh-CN" altLang="en-US" smtClean="0"/>
              <a:t>7</a:t>
            </a:fld>
            <a:endParaRPr lang="zh-CN" altLang="en-US"/>
          </a:p>
        </p:txBody>
      </p:sp>
    </p:spTree>
    <p:extLst>
      <p:ext uri="{BB962C8B-B14F-4D97-AF65-F5344CB8AC3E}">
        <p14:creationId xmlns:p14="http://schemas.microsoft.com/office/powerpoint/2010/main" val="2539488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zh-TW" altLang="en-US" dirty="0"/>
              <a:t>資料完整性需求</a:t>
            </a:r>
          </a:p>
          <a:p>
            <a:pPr marL="0" lvl="0" indent="0" algn="l" rtl="0">
              <a:spcBef>
                <a:spcPts val="1600"/>
              </a:spcBef>
              <a:spcAft>
                <a:spcPts val="0"/>
              </a:spcAft>
              <a:buNone/>
            </a:pPr>
            <a:r>
              <a:rPr lang="zh-TW" altLang="en-US" dirty="0"/>
              <a:t>資料可能被攻擊</a:t>
            </a:r>
          </a:p>
          <a:p>
            <a:pPr marL="0" lvl="0" indent="0" algn="l" rtl="0">
              <a:spcBef>
                <a:spcPts val="1600"/>
              </a:spcBef>
              <a:spcAft>
                <a:spcPts val="0"/>
              </a:spcAft>
              <a:buNone/>
            </a:pPr>
            <a:r>
              <a:rPr lang="zh-TW" altLang="en-US" dirty="0"/>
              <a:t>資料無信任機構、彼此不信任、</a:t>
            </a:r>
            <a:r>
              <a:rPr lang="en-US" altLang="zh-TW" dirty="0"/>
              <a:t>(</a:t>
            </a:r>
            <a:r>
              <a:rPr lang="zh-TW" altLang="en-US" dirty="0"/>
              <a:t>大家都想當中心或都不想當中心</a:t>
            </a:r>
            <a:r>
              <a:rPr lang="en-US" altLang="zh-TW" dirty="0"/>
              <a:t>)</a:t>
            </a:r>
            <a:endParaRPr lang="zh-TW" altLang="en-US" dirty="0"/>
          </a:p>
          <a:p>
            <a:endParaRPr lang="zh-CN" altLang="en-US" dirty="0"/>
          </a:p>
        </p:txBody>
      </p:sp>
      <p:sp>
        <p:nvSpPr>
          <p:cNvPr id="4" name="灯片编号占位符 3"/>
          <p:cNvSpPr>
            <a:spLocks noGrp="1"/>
          </p:cNvSpPr>
          <p:nvPr>
            <p:ph type="sldNum" sz="quarter" idx="10"/>
          </p:nvPr>
        </p:nvSpPr>
        <p:spPr/>
        <p:txBody>
          <a:bodyPr/>
          <a:lstStyle/>
          <a:p>
            <a:fld id="{3478A948-9DDE-4D71-BE98-DB3674A98521}" type="slidenum">
              <a:rPr lang="zh-CN" altLang="en-US" smtClean="0"/>
              <a:t>8</a:t>
            </a:fld>
            <a:endParaRPr lang="zh-CN" altLang="en-US"/>
          </a:p>
        </p:txBody>
      </p:sp>
    </p:spTree>
    <p:extLst>
      <p:ext uri="{BB962C8B-B14F-4D97-AF65-F5344CB8AC3E}">
        <p14:creationId xmlns:p14="http://schemas.microsoft.com/office/powerpoint/2010/main" val="1830097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解碼區塊鏈 第 </a:t>
            </a:r>
            <a:r>
              <a:rPr lang="en-US" altLang="zh-TW" sz="1200" b="0" i="0" kern="1200" dirty="0">
                <a:solidFill>
                  <a:schemeClr val="tx1"/>
                </a:solidFill>
                <a:effectLst/>
                <a:latin typeface="+mn-lt"/>
                <a:ea typeface="+mn-ea"/>
                <a:cs typeface="+mn-cs"/>
              </a:rPr>
              <a:t>31 </a:t>
            </a:r>
            <a:r>
              <a:rPr lang="zh-TW" altLang="en-US" sz="1200" b="0" i="0" kern="1200" dirty="0">
                <a:solidFill>
                  <a:schemeClr val="tx1"/>
                </a:solidFill>
                <a:effectLst/>
                <a:latin typeface="+mn-lt"/>
                <a:ea typeface="+mn-ea"/>
                <a:cs typeface="+mn-cs"/>
              </a:rPr>
              <a:t>集</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新舊時代交接 區塊鏈投票是否真的可靠？</a:t>
            </a:r>
          </a:p>
          <a:p>
            <a:r>
              <a:rPr lang="en-US" altLang="zh-TW" dirty="0">
                <a:hlinkClick r:id="rId3"/>
              </a:rPr>
              <a:t>https://www.youtube.com/watch?v=wW5vcAuWgXY</a:t>
            </a:r>
            <a:endParaRPr lang="en-US" altLang="zh-TW"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i="0" kern="1200" dirty="0">
                <a:solidFill>
                  <a:schemeClr val="tx1"/>
                </a:solidFill>
                <a:effectLst/>
                <a:latin typeface="+mn-lt"/>
                <a:ea typeface="+mn-ea"/>
                <a:cs typeface="+mn-cs"/>
              </a:rPr>
              <a:t>台灣投票亂象，效仿國外</a:t>
            </a:r>
            <a:r>
              <a:rPr lang="en-US" altLang="zh-TW" sz="1200" b="1" i="0" kern="1200" dirty="0">
                <a:solidFill>
                  <a:schemeClr val="tx1"/>
                </a:solidFill>
                <a:effectLst/>
                <a:latin typeface="+mn-lt"/>
                <a:ea typeface="+mn-ea"/>
                <a:cs typeface="+mn-cs"/>
              </a:rPr>
              <a:t>E</a:t>
            </a:r>
            <a:r>
              <a:rPr lang="zh-TW" altLang="en-US" sz="1200" b="1" i="0" kern="1200" dirty="0">
                <a:solidFill>
                  <a:schemeClr val="tx1"/>
                </a:solidFill>
                <a:effectLst/>
                <a:latin typeface="+mn-lt"/>
                <a:ea typeface="+mn-ea"/>
                <a:cs typeface="+mn-cs"/>
              </a:rPr>
              <a:t>化真的好？那些背後你沒看見的隱憂</a:t>
            </a:r>
          </a:p>
          <a:p>
            <a:r>
              <a:rPr lang="en-US" altLang="zh-TW" dirty="0">
                <a:hlinkClick r:id="rId4"/>
              </a:rPr>
              <a:t>https://www.bnext.com.tw/article/51411/is-blockchain-voting-on-the-way</a:t>
            </a:r>
            <a:endParaRPr lang="en-US" altLang="zh-TW"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effectLst/>
                <a:latin typeface="+mn-lt"/>
                <a:ea typeface="+mn-ea"/>
                <a:cs typeface="+mn-cs"/>
              </a:rPr>
              <a:t>談區塊鏈技術在未來投票上的可行性</a:t>
            </a:r>
            <a:endParaRPr lang="en-US" altLang="zh-CN" dirty="0"/>
          </a:p>
          <a:p>
            <a:r>
              <a:rPr lang="en-US" altLang="zh-TW" dirty="0">
                <a:hlinkClick r:id="rId5"/>
              </a:rPr>
              <a:t>https://tuna.to/blockchain-voting-4bbd6aae28e0</a:t>
            </a:r>
            <a:endParaRPr lang="en-US" altLang="zh-TW" dirty="0"/>
          </a:p>
          <a:p>
            <a:endParaRPr lang="en-US" altLang="zh-CN" dirty="0"/>
          </a:p>
          <a:p>
            <a:r>
              <a:rPr lang="zh-TW" altLang="en-US" sz="1200" b="0" i="0" u="none" strike="noStrike" kern="1200" dirty="0">
                <a:solidFill>
                  <a:schemeClr val="tx1"/>
                </a:solidFill>
                <a:effectLst/>
                <a:latin typeface="+mn-lt"/>
                <a:ea typeface="+mn-ea"/>
                <a:cs typeface="+mn-cs"/>
                <a:hlinkClick r:id="rId6" tooltip="Permalink to 南韓將試行應用區塊鏈技術投票"/>
              </a:rPr>
              <a:t>南韓將試行應用區塊鏈技術投票</a:t>
            </a:r>
            <a:endParaRPr lang="en-US" altLang="zh-CN" dirty="0"/>
          </a:p>
          <a:p>
            <a:r>
              <a:rPr lang="en-US" altLang="zh-TW" dirty="0">
                <a:hlinkClick r:id="rId6"/>
              </a:rPr>
              <a:t>http://technews.tw/2018/11/30/south-korea-will-trial-a-blockchain-based-voting-system/</a:t>
            </a:r>
            <a:endParaRPr lang="zh-CN" altLang="en-US" dirty="0"/>
          </a:p>
        </p:txBody>
      </p:sp>
      <p:sp>
        <p:nvSpPr>
          <p:cNvPr id="4" name="灯片编号占位符 3"/>
          <p:cNvSpPr>
            <a:spLocks noGrp="1"/>
          </p:cNvSpPr>
          <p:nvPr>
            <p:ph type="sldNum" sz="quarter" idx="10"/>
          </p:nvPr>
        </p:nvSpPr>
        <p:spPr/>
        <p:txBody>
          <a:bodyPr/>
          <a:lstStyle/>
          <a:p>
            <a:fld id="{3478A948-9DDE-4D71-BE98-DB3674A98521}" type="slidenum">
              <a:rPr lang="zh-CN" altLang="en-US" smtClean="0"/>
              <a:t>9</a:t>
            </a:fld>
            <a:endParaRPr lang="zh-CN" altLang="en-US"/>
          </a:p>
        </p:txBody>
      </p:sp>
    </p:spTree>
    <p:extLst>
      <p:ext uri="{BB962C8B-B14F-4D97-AF65-F5344CB8AC3E}">
        <p14:creationId xmlns:p14="http://schemas.microsoft.com/office/powerpoint/2010/main" val="10885839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4138746567"/>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313473" y="2221007"/>
            <a:ext cx="2769660" cy="1512000"/>
          </a:xfrm>
          <a:custGeom>
            <a:avLst/>
            <a:gdLst>
              <a:gd name="connsiteX0" fmla="*/ 0 w 2769660"/>
              <a:gd name="connsiteY0" fmla="*/ 0 h 1512000"/>
              <a:gd name="connsiteX1" fmla="*/ 2769660 w 2769660"/>
              <a:gd name="connsiteY1" fmla="*/ 0 h 1512000"/>
              <a:gd name="connsiteX2" fmla="*/ 2769660 w 2769660"/>
              <a:gd name="connsiteY2" fmla="*/ 1512000 h 1512000"/>
              <a:gd name="connsiteX3" fmla="*/ 0 w 2769660"/>
              <a:gd name="connsiteY3" fmla="*/ 1512000 h 1512000"/>
            </a:gdLst>
            <a:ahLst/>
            <a:cxnLst>
              <a:cxn ang="0">
                <a:pos x="connsiteX0" y="connsiteY0"/>
              </a:cxn>
              <a:cxn ang="0">
                <a:pos x="connsiteX1" y="connsiteY1"/>
              </a:cxn>
              <a:cxn ang="0">
                <a:pos x="connsiteX2" y="connsiteY2"/>
              </a:cxn>
              <a:cxn ang="0">
                <a:pos x="connsiteX3" y="connsiteY3"/>
              </a:cxn>
            </a:cxnLst>
            <a:rect l="l" t="t" r="r" b="b"/>
            <a:pathLst>
              <a:path w="2769660" h="1512000">
                <a:moveTo>
                  <a:pt x="0" y="0"/>
                </a:moveTo>
                <a:lnTo>
                  <a:pt x="2769660" y="0"/>
                </a:lnTo>
                <a:lnTo>
                  <a:pt x="2769660" y="1512000"/>
                </a:lnTo>
                <a:lnTo>
                  <a:pt x="0" y="1512000"/>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4713482" y="2221007"/>
            <a:ext cx="2769660" cy="1512000"/>
          </a:xfrm>
          <a:custGeom>
            <a:avLst/>
            <a:gdLst>
              <a:gd name="connsiteX0" fmla="*/ 0 w 2769660"/>
              <a:gd name="connsiteY0" fmla="*/ 0 h 1512000"/>
              <a:gd name="connsiteX1" fmla="*/ 2769660 w 2769660"/>
              <a:gd name="connsiteY1" fmla="*/ 0 h 1512000"/>
              <a:gd name="connsiteX2" fmla="*/ 2769660 w 2769660"/>
              <a:gd name="connsiteY2" fmla="*/ 1512000 h 1512000"/>
              <a:gd name="connsiteX3" fmla="*/ 0 w 2769660"/>
              <a:gd name="connsiteY3" fmla="*/ 1512000 h 1512000"/>
            </a:gdLst>
            <a:ahLst/>
            <a:cxnLst>
              <a:cxn ang="0">
                <a:pos x="connsiteX0" y="connsiteY0"/>
              </a:cxn>
              <a:cxn ang="0">
                <a:pos x="connsiteX1" y="connsiteY1"/>
              </a:cxn>
              <a:cxn ang="0">
                <a:pos x="connsiteX2" y="connsiteY2"/>
              </a:cxn>
              <a:cxn ang="0">
                <a:pos x="connsiteX3" y="connsiteY3"/>
              </a:cxn>
            </a:cxnLst>
            <a:rect l="l" t="t" r="r" b="b"/>
            <a:pathLst>
              <a:path w="2769660" h="1512000">
                <a:moveTo>
                  <a:pt x="0" y="0"/>
                </a:moveTo>
                <a:lnTo>
                  <a:pt x="2769660" y="0"/>
                </a:lnTo>
                <a:lnTo>
                  <a:pt x="2769660" y="1512000"/>
                </a:lnTo>
                <a:lnTo>
                  <a:pt x="0" y="1512000"/>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113491" y="2221007"/>
            <a:ext cx="2769660" cy="1512000"/>
          </a:xfrm>
          <a:custGeom>
            <a:avLst/>
            <a:gdLst>
              <a:gd name="connsiteX0" fmla="*/ 0 w 2769660"/>
              <a:gd name="connsiteY0" fmla="*/ 0 h 1512000"/>
              <a:gd name="connsiteX1" fmla="*/ 2769660 w 2769660"/>
              <a:gd name="connsiteY1" fmla="*/ 0 h 1512000"/>
              <a:gd name="connsiteX2" fmla="*/ 2769660 w 2769660"/>
              <a:gd name="connsiteY2" fmla="*/ 1512000 h 1512000"/>
              <a:gd name="connsiteX3" fmla="*/ 0 w 2769660"/>
              <a:gd name="connsiteY3" fmla="*/ 1512000 h 1512000"/>
            </a:gdLst>
            <a:ahLst/>
            <a:cxnLst>
              <a:cxn ang="0">
                <a:pos x="connsiteX0" y="connsiteY0"/>
              </a:cxn>
              <a:cxn ang="0">
                <a:pos x="connsiteX1" y="connsiteY1"/>
              </a:cxn>
              <a:cxn ang="0">
                <a:pos x="connsiteX2" y="connsiteY2"/>
              </a:cxn>
              <a:cxn ang="0">
                <a:pos x="connsiteX3" y="connsiteY3"/>
              </a:cxn>
            </a:cxnLst>
            <a:rect l="l" t="t" r="r" b="b"/>
            <a:pathLst>
              <a:path w="2769660" h="1512000">
                <a:moveTo>
                  <a:pt x="0" y="0"/>
                </a:moveTo>
                <a:lnTo>
                  <a:pt x="2769660" y="0"/>
                </a:lnTo>
                <a:lnTo>
                  <a:pt x="2769660" y="1512000"/>
                </a:lnTo>
                <a:lnTo>
                  <a:pt x="0" y="1512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781533709"/>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5013325" y="2719388"/>
            <a:ext cx="2155826" cy="2154238"/>
          </a:xfrm>
          <a:custGeom>
            <a:avLst/>
            <a:gdLst>
              <a:gd name="connsiteX0" fmla="*/ 1077913 w 2155826"/>
              <a:gd name="connsiteY0" fmla="*/ 0 h 2154238"/>
              <a:gd name="connsiteX1" fmla="*/ 2155826 w 2155826"/>
              <a:gd name="connsiteY1" fmla="*/ 1077119 h 2154238"/>
              <a:gd name="connsiteX2" fmla="*/ 1077913 w 2155826"/>
              <a:gd name="connsiteY2" fmla="*/ 2154238 h 2154238"/>
              <a:gd name="connsiteX3" fmla="*/ 0 w 2155826"/>
              <a:gd name="connsiteY3" fmla="*/ 1077119 h 2154238"/>
              <a:gd name="connsiteX4" fmla="*/ 1077913 w 2155826"/>
              <a:gd name="connsiteY4" fmla="*/ 0 h 215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5826" h="2154238">
                <a:moveTo>
                  <a:pt x="1077913" y="0"/>
                </a:moveTo>
                <a:cubicBezTo>
                  <a:pt x="1673228" y="0"/>
                  <a:pt x="2155826" y="482243"/>
                  <a:pt x="2155826" y="1077119"/>
                </a:cubicBezTo>
                <a:cubicBezTo>
                  <a:pt x="2155826" y="1671995"/>
                  <a:pt x="1673228" y="2154238"/>
                  <a:pt x="1077913" y="2154238"/>
                </a:cubicBezTo>
                <a:cubicBezTo>
                  <a:pt x="482598" y="2154238"/>
                  <a:pt x="0" y="1671995"/>
                  <a:pt x="0" y="1077119"/>
                </a:cubicBezTo>
                <a:cubicBezTo>
                  <a:pt x="0" y="482243"/>
                  <a:pt x="482598" y="0"/>
                  <a:pt x="1077913"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886495135"/>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7996137"/>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687564"/>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 y="2028825"/>
            <a:ext cx="5946775" cy="4273550"/>
          </a:xfrm>
          <a:custGeom>
            <a:avLst/>
            <a:gdLst>
              <a:gd name="connsiteX0" fmla="*/ 0 w 5946775"/>
              <a:gd name="connsiteY0" fmla="*/ 0 h 4273550"/>
              <a:gd name="connsiteX1" fmla="*/ 5946775 w 5946775"/>
              <a:gd name="connsiteY1" fmla="*/ 0 h 4273550"/>
              <a:gd name="connsiteX2" fmla="*/ 4799812 w 5946775"/>
              <a:gd name="connsiteY2" fmla="*/ 4273550 h 4273550"/>
              <a:gd name="connsiteX3" fmla="*/ 0 w 5946775"/>
              <a:gd name="connsiteY3" fmla="*/ 4273550 h 4273550"/>
            </a:gdLst>
            <a:ahLst/>
            <a:cxnLst>
              <a:cxn ang="0">
                <a:pos x="connsiteX0" y="connsiteY0"/>
              </a:cxn>
              <a:cxn ang="0">
                <a:pos x="connsiteX1" y="connsiteY1"/>
              </a:cxn>
              <a:cxn ang="0">
                <a:pos x="connsiteX2" y="connsiteY2"/>
              </a:cxn>
              <a:cxn ang="0">
                <a:pos x="connsiteX3" y="connsiteY3"/>
              </a:cxn>
            </a:cxnLst>
            <a:rect l="l" t="t" r="r" b="b"/>
            <a:pathLst>
              <a:path w="5946775" h="4273550">
                <a:moveTo>
                  <a:pt x="0" y="0"/>
                </a:moveTo>
                <a:lnTo>
                  <a:pt x="5946775" y="0"/>
                </a:lnTo>
                <a:lnTo>
                  <a:pt x="4799812" y="4273550"/>
                </a:lnTo>
                <a:lnTo>
                  <a:pt x="0" y="427355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04967172"/>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5165898" y="2191235"/>
            <a:ext cx="1855499" cy="3315152"/>
          </a:xfrm>
          <a:custGeom>
            <a:avLst/>
            <a:gdLst>
              <a:gd name="connsiteX0" fmla="*/ 0 w 1855499"/>
              <a:gd name="connsiteY0" fmla="*/ 0 h 3315152"/>
              <a:gd name="connsiteX1" fmla="*/ 1855499 w 1855499"/>
              <a:gd name="connsiteY1" fmla="*/ 0 h 3315152"/>
              <a:gd name="connsiteX2" fmla="*/ 1855499 w 1855499"/>
              <a:gd name="connsiteY2" fmla="*/ 3315152 h 3315152"/>
              <a:gd name="connsiteX3" fmla="*/ 0 w 1855499"/>
              <a:gd name="connsiteY3" fmla="*/ 3315152 h 3315152"/>
            </a:gdLst>
            <a:ahLst/>
            <a:cxnLst>
              <a:cxn ang="0">
                <a:pos x="connsiteX0" y="connsiteY0"/>
              </a:cxn>
              <a:cxn ang="0">
                <a:pos x="connsiteX1" y="connsiteY1"/>
              </a:cxn>
              <a:cxn ang="0">
                <a:pos x="connsiteX2" y="connsiteY2"/>
              </a:cxn>
              <a:cxn ang="0">
                <a:pos x="connsiteX3" y="connsiteY3"/>
              </a:cxn>
            </a:cxnLst>
            <a:rect l="l" t="t" r="r" b="b"/>
            <a:pathLst>
              <a:path w="1855499" h="3315152">
                <a:moveTo>
                  <a:pt x="0" y="0"/>
                </a:moveTo>
                <a:lnTo>
                  <a:pt x="1855499" y="0"/>
                </a:lnTo>
                <a:lnTo>
                  <a:pt x="1855499" y="3315152"/>
                </a:lnTo>
                <a:lnTo>
                  <a:pt x="0" y="3315152"/>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780694668"/>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701800" y="2187697"/>
            <a:ext cx="1568450" cy="1568450"/>
          </a:xfrm>
          <a:custGeom>
            <a:avLst/>
            <a:gdLst>
              <a:gd name="connsiteX0" fmla="*/ 784225 w 1568450"/>
              <a:gd name="connsiteY0" fmla="*/ 0 h 1568450"/>
              <a:gd name="connsiteX1" fmla="*/ 1568450 w 1568450"/>
              <a:gd name="connsiteY1" fmla="*/ 784225 h 1568450"/>
              <a:gd name="connsiteX2" fmla="*/ 784225 w 1568450"/>
              <a:gd name="connsiteY2" fmla="*/ 1568450 h 1568450"/>
              <a:gd name="connsiteX3" fmla="*/ 0 w 1568450"/>
              <a:gd name="connsiteY3" fmla="*/ 784225 h 1568450"/>
              <a:gd name="connsiteX4" fmla="*/ 784225 w 1568450"/>
              <a:gd name="connsiteY4" fmla="*/ 0 h 156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450" h="1568450">
                <a:moveTo>
                  <a:pt x="784225" y="0"/>
                </a:moveTo>
                <a:cubicBezTo>
                  <a:pt x="1217341" y="0"/>
                  <a:pt x="1568450" y="351109"/>
                  <a:pt x="1568450" y="784225"/>
                </a:cubicBezTo>
                <a:cubicBezTo>
                  <a:pt x="1568450" y="1217341"/>
                  <a:pt x="1217341" y="1568450"/>
                  <a:pt x="784225" y="1568450"/>
                </a:cubicBezTo>
                <a:cubicBezTo>
                  <a:pt x="351109" y="1568450"/>
                  <a:pt x="0" y="1217341"/>
                  <a:pt x="0" y="784225"/>
                </a:cubicBezTo>
                <a:cubicBezTo>
                  <a:pt x="0" y="351109"/>
                  <a:pt x="351109" y="0"/>
                  <a:pt x="784225" y="0"/>
                </a:cubicBez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5292725" y="2187697"/>
            <a:ext cx="1566864" cy="1568450"/>
          </a:xfrm>
          <a:custGeom>
            <a:avLst/>
            <a:gdLst>
              <a:gd name="connsiteX0" fmla="*/ 783432 w 1566864"/>
              <a:gd name="connsiteY0" fmla="*/ 0 h 1568450"/>
              <a:gd name="connsiteX1" fmla="*/ 1566864 w 1566864"/>
              <a:gd name="connsiteY1" fmla="*/ 784225 h 1568450"/>
              <a:gd name="connsiteX2" fmla="*/ 783432 w 1566864"/>
              <a:gd name="connsiteY2" fmla="*/ 1568450 h 1568450"/>
              <a:gd name="connsiteX3" fmla="*/ 0 w 1566864"/>
              <a:gd name="connsiteY3" fmla="*/ 784225 h 1568450"/>
              <a:gd name="connsiteX4" fmla="*/ 783432 w 1566864"/>
              <a:gd name="connsiteY4" fmla="*/ 0 h 156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864" h="1568450">
                <a:moveTo>
                  <a:pt x="783432" y="0"/>
                </a:moveTo>
                <a:cubicBezTo>
                  <a:pt x="1216110" y="0"/>
                  <a:pt x="1566864" y="351109"/>
                  <a:pt x="1566864" y="784225"/>
                </a:cubicBezTo>
                <a:cubicBezTo>
                  <a:pt x="1566864" y="1217341"/>
                  <a:pt x="1216110" y="1568450"/>
                  <a:pt x="783432" y="1568450"/>
                </a:cubicBezTo>
                <a:cubicBezTo>
                  <a:pt x="350754" y="1568450"/>
                  <a:pt x="0" y="1217341"/>
                  <a:pt x="0" y="784225"/>
                </a:cubicBezTo>
                <a:cubicBezTo>
                  <a:pt x="0" y="351109"/>
                  <a:pt x="350754" y="0"/>
                  <a:pt x="783432" y="0"/>
                </a:cubicBez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921750" y="2187697"/>
            <a:ext cx="1568450" cy="1568450"/>
          </a:xfrm>
          <a:custGeom>
            <a:avLst/>
            <a:gdLst>
              <a:gd name="connsiteX0" fmla="*/ 784225 w 1568450"/>
              <a:gd name="connsiteY0" fmla="*/ 0 h 1568450"/>
              <a:gd name="connsiteX1" fmla="*/ 1568450 w 1568450"/>
              <a:gd name="connsiteY1" fmla="*/ 784225 h 1568450"/>
              <a:gd name="connsiteX2" fmla="*/ 784225 w 1568450"/>
              <a:gd name="connsiteY2" fmla="*/ 1568450 h 1568450"/>
              <a:gd name="connsiteX3" fmla="*/ 0 w 1568450"/>
              <a:gd name="connsiteY3" fmla="*/ 784225 h 1568450"/>
              <a:gd name="connsiteX4" fmla="*/ 784225 w 1568450"/>
              <a:gd name="connsiteY4" fmla="*/ 0 h 156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450" h="1568450">
                <a:moveTo>
                  <a:pt x="784225" y="0"/>
                </a:moveTo>
                <a:cubicBezTo>
                  <a:pt x="1217341" y="0"/>
                  <a:pt x="1568450" y="351109"/>
                  <a:pt x="1568450" y="784225"/>
                </a:cubicBezTo>
                <a:cubicBezTo>
                  <a:pt x="1568450" y="1217341"/>
                  <a:pt x="1217341" y="1568450"/>
                  <a:pt x="784225" y="1568450"/>
                </a:cubicBezTo>
                <a:cubicBezTo>
                  <a:pt x="351109" y="1568450"/>
                  <a:pt x="0" y="1217341"/>
                  <a:pt x="0" y="784225"/>
                </a:cubicBezTo>
                <a:cubicBezTo>
                  <a:pt x="0" y="351109"/>
                  <a:pt x="351109" y="0"/>
                  <a:pt x="784225"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1098379290"/>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936625" y="3794126"/>
            <a:ext cx="2952750" cy="2143125"/>
          </a:xfrm>
          <a:custGeom>
            <a:avLst/>
            <a:gdLst>
              <a:gd name="connsiteX0" fmla="*/ 0 w 2952750"/>
              <a:gd name="connsiteY0" fmla="*/ 0 h 2143125"/>
              <a:gd name="connsiteX1" fmla="*/ 2952750 w 2952750"/>
              <a:gd name="connsiteY1" fmla="*/ 0 h 2143125"/>
              <a:gd name="connsiteX2" fmla="*/ 2952750 w 2952750"/>
              <a:gd name="connsiteY2" fmla="*/ 2143125 h 2143125"/>
              <a:gd name="connsiteX3" fmla="*/ 0 w 2952750"/>
              <a:gd name="connsiteY3" fmla="*/ 2143125 h 2143125"/>
            </a:gdLst>
            <a:ahLst/>
            <a:cxnLst>
              <a:cxn ang="0">
                <a:pos x="connsiteX0" y="connsiteY0"/>
              </a:cxn>
              <a:cxn ang="0">
                <a:pos x="connsiteX1" y="connsiteY1"/>
              </a:cxn>
              <a:cxn ang="0">
                <a:pos x="connsiteX2" y="connsiteY2"/>
              </a:cxn>
              <a:cxn ang="0">
                <a:pos x="connsiteX3" y="connsiteY3"/>
              </a:cxn>
            </a:cxnLst>
            <a:rect l="l" t="t" r="r" b="b"/>
            <a:pathLst>
              <a:path w="2952750" h="2143125">
                <a:moveTo>
                  <a:pt x="0" y="0"/>
                </a:moveTo>
                <a:lnTo>
                  <a:pt x="2952750" y="0"/>
                </a:lnTo>
                <a:lnTo>
                  <a:pt x="2952750" y="2143125"/>
                </a:lnTo>
                <a:lnTo>
                  <a:pt x="0" y="2143125"/>
                </a:lnTo>
                <a:close/>
              </a:path>
            </a:pathLst>
          </a:custGeom>
        </p:spPr>
        <p:txBody>
          <a:bodyPr wrap="square">
            <a:noAutofit/>
          </a:bodyPr>
          <a:lstStyle/>
          <a:p>
            <a:endParaRPr lang="zh-CN" altLang="en-US"/>
          </a:p>
        </p:txBody>
      </p:sp>
      <p:sp>
        <p:nvSpPr>
          <p:cNvPr id="9" name="图片占位符 8"/>
          <p:cNvSpPr>
            <a:spLocks noGrp="1"/>
          </p:cNvSpPr>
          <p:nvPr>
            <p:ph type="pic" sz="quarter" idx="11"/>
          </p:nvPr>
        </p:nvSpPr>
        <p:spPr>
          <a:xfrm>
            <a:off x="8310564" y="1619251"/>
            <a:ext cx="2841625" cy="2143125"/>
          </a:xfrm>
          <a:custGeom>
            <a:avLst/>
            <a:gdLst>
              <a:gd name="connsiteX0" fmla="*/ 0 w 2841625"/>
              <a:gd name="connsiteY0" fmla="*/ 0 h 2143125"/>
              <a:gd name="connsiteX1" fmla="*/ 2841625 w 2841625"/>
              <a:gd name="connsiteY1" fmla="*/ 0 h 2143125"/>
              <a:gd name="connsiteX2" fmla="*/ 2841625 w 2841625"/>
              <a:gd name="connsiteY2" fmla="*/ 2143125 h 2143125"/>
              <a:gd name="connsiteX3" fmla="*/ 0 w 2841625"/>
              <a:gd name="connsiteY3" fmla="*/ 2143125 h 2143125"/>
            </a:gdLst>
            <a:ahLst/>
            <a:cxnLst>
              <a:cxn ang="0">
                <a:pos x="connsiteX0" y="connsiteY0"/>
              </a:cxn>
              <a:cxn ang="0">
                <a:pos x="connsiteX1" y="connsiteY1"/>
              </a:cxn>
              <a:cxn ang="0">
                <a:pos x="connsiteX2" y="connsiteY2"/>
              </a:cxn>
              <a:cxn ang="0">
                <a:pos x="connsiteX3" y="connsiteY3"/>
              </a:cxn>
            </a:cxnLst>
            <a:rect l="l" t="t" r="r" b="b"/>
            <a:pathLst>
              <a:path w="2841625" h="2143125">
                <a:moveTo>
                  <a:pt x="0" y="0"/>
                </a:moveTo>
                <a:lnTo>
                  <a:pt x="2841625" y="0"/>
                </a:lnTo>
                <a:lnTo>
                  <a:pt x="2841625" y="2143125"/>
                </a:lnTo>
                <a:lnTo>
                  <a:pt x="0" y="2143125"/>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495506946"/>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391244" y="2209536"/>
            <a:ext cx="4342474" cy="2453930"/>
          </a:xfrm>
          <a:custGeom>
            <a:avLst/>
            <a:gdLst>
              <a:gd name="connsiteX0" fmla="*/ 0 w 4342474"/>
              <a:gd name="connsiteY0" fmla="*/ 0 h 2453930"/>
              <a:gd name="connsiteX1" fmla="*/ 4342474 w 4342474"/>
              <a:gd name="connsiteY1" fmla="*/ 0 h 2453930"/>
              <a:gd name="connsiteX2" fmla="*/ 4342474 w 4342474"/>
              <a:gd name="connsiteY2" fmla="*/ 2453930 h 2453930"/>
              <a:gd name="connsiteX3" fmla="*/ 0 w 4342474"/>
              <a:gd name="connsiteY3" fmla="*/ 2453930 h 2453930"/>
            </a:gdLst>
            <a:ahLst/>
            <a:cxnLst>
              <a:cxn ang="0">
                <a:pos x="connsiteX0" y="connsiteY0"/>
              </a:cxn>
              <a:cxn ang="0">
                <a:pos x="connsiteX1" y="connsiteY1"/>
              </a:cxn>
              <a:cxn ang="0">
                <a:pos x="connsiteX2" y="connsiteY2"/>
              </a:cxn>
              <a:cxn ang="0">
                <a:pos x="connsiteX3" y="connsiteY3"/>
              </a:cxn>
            </a:cxnLst>
            <a:rect l="l" t="t" r="r" b="b"/>
            <a:pathLst>
              <a:path w="4342474" h="2453930">
                <a:moveTo>
                  <a:pt x="0" y="0"/>
                </a:moveTo>
                <a:lnTo>
                  <a:pt x="4342474" y="0"/>
                </a:lnTo>
                <a:lnTo>
                  <a:pt x="4342474" y="2453930"/>
                </a:lnTo>
                <a:lnTo>
                  <a:pt x="0" y="245393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1036770100"/>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1451607" y="2143736"/>
            <a:ext cx="1491254" cy="1491254"/>
          </a:xfrm>
          <a:custGeom>
            <a:avLst/>
            <a:gdLst>
              <a:gd name="connsiteX0" fmla="*/ 745627 w 1491254"/>
              <a:gd name="connsiteY0" fmla="*/ 0 h 1491254"/>
              <a:gd name="connsiteX1" fmla="*/ 1491254 w 1491254"/>
              <a:gd name="connsiteY1" fmla="*/ 745627 h 1491254"/>
              <a:gd name="connsiteX2" fmla="*/ 745627 w 1491254"/>
              <a:gd name="connsiteY2" fmla="*/ 1491254 h 1491254"/>
              <a:gd name="connsiteX3" fmla="*/ 0 w 1491254"/>
              <a:gd name="connsiteY3" fmla="*/ 745627 h 1491254"/>
              <a:gd name="connsiteX4" fmla="*/ 745627 w 1491254"/>
              <a:gd name="connsiteY4" fmla="*/ 0 h 149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254" h="1491254">
                <a:moveTo>
                  <a:pt x="745627" y="0"/>
                </a:moveTo>
                <a:cubicBezTo>
                  <a:pt x="1157425" y="0"/>
                  <a:pt x="1491254" y="333829"/>
                  <a:pt x="1491254" y="745627"/>
                </a:cubicBezTo>
                <a:cubicBezTo>
                  <a:pt x="1491254" y="1157425"/>
                  <a:pt x="1157425" y="1491254"/>
                  <a:pt x="745627" y="1491254"/>
                </a:cubicBezTo>
                <a:cubicBezTo>
                  <a:pt x="333829" y="1491254"/>
                  <a:pt x="0" y="1157425"/>
                  <a:pt x="0" y="745627"/>
                </a:cubicBezTo>
                <a:cubicBezTo>
                  <a:pt x="0" y="333829"/>
                  <a:pt x="333829" y="0"/>
                  <a:pt x="745627"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4050784" y="3953598"/>
            <a:ext cx="1491254" cy="1491254"/>
          </a:xfrm>
          <a:custGeom>
            <a:avLst/>
            <a:gdLst>
              <a:gd name="connsiteX0" fmla="*/ 745627 w 1491254"/>
              <a:gd name="connsiteY0" fmla="*/ 0 h 1491254"/>
              <a:gd name="connsiteX1" fmla="*/ 1491254 w 1491254"/>
              <a:gd name="connsiteY1" fmla="*/ 745627 h 1491254"/>
              <a:gd name="connsiteX2" fmla="*/ 745627 w 1491254"/>
              <a:gd name="connsiteY2" fmla="*/ 1491254 h 1491254"/>
              <a:gd name="connsiteX3" fmla="*/ 0 w 1491254"/>
              <a:gd name="connsiteY3" fmla="*/ 745627 h 1491254"/>
              <a:gd name="connsiteX4" fmla="*/ 745627 w 1491254"/>
              <a:gd name="connsiteY4" fmla="*/ 0 h 149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254" h="1491254">
                <a:moveTo>
                  <a:pt x="745627" y="0"/>
                </a:moveTo>
                <a:cubicBezTo>
                  <a:pt x="1157425" y="0"/>
                  <a:pt x="1491254" y="333829"/>
                  <a:pt x="1491254" y="745627"/>
                </a:cubicBezTo>
                <a:cubicBezTo>
                  <a:pt x="1491254" y="1157425"/>
                  <a:pt x="1157425" y="1491254"/>
                  <a:pt x="745627" y="1491254"/>
                </a:cubicBezTo>
                <a:cubicBezTo>
                  <a:pt x="333829" y="1491254"/>
                  <a:pt x="0" y="1157425"/>
                  <a:pt x="0" y="745627"/>
                </a:cubicBezTo>
                <a:cubicBezTo>
                  <a:pt x="0" y="333829"/>
                  <a:pt x="333829" y="0"/>
                  <a:pt x="745627"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649961" y="2143736"/>
            <a:ext cx="1491254" cy="1491254"/>
          </a:xfrm>
          <a:custGeom>
            <a:avLst/>
            <a:gdLst>
              <a:gd name="connsiteX0" fmla="*/ 745627 w 1491254"/>
              <a:gd name="connsiteY0" fmla="*/ 0 h 1491254"/>
              <a:gd name="connsiteX1" fmla="*/ 1491254 w 1491254"/>
              <a:gd name="connsiteY1" fmla="*/ 745627 h 1491254"/>
              <a:gd name="connsiteX2" fmla="*/ 745627 w 1491254"/>
              <a:gd name="connsiteY2" fmla="*/ 1491254 h 1491254"/>
              <a:gd name="connsiteX3" fmla="*/ 0 w 1491254"/>
              <a:gd name="connsiteY3" fmla="*/ 745627 h 1491254"/>
              <a:gd name="connsiteX4" fmla="*/ 745627 w 1491254"/>
              <a:gd name="connsiteY4" fmla="*/ 0 h 149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254" h="1491254">
                <a:moveTo>
                  <a:pt x="745627" y="0"/>
                </a:moveTo>
                <a:cubicBezTo>
                  <a:pt x="1157425" y="0"/>
                  <a:pt x="1491254" y="333829"/>
                  <a:pt x="1491254" y="745627"/>
                </a:cubicBezTo>
                <a:cubicBezTo>
                  <a:pt x="1491254" y="1157425"/>
                  <a:pt x="1157425" y="1491254"/>
                  <a:pt x="745627" y="1491254"/>
                </a:cubicBezTo>
                <a:cubicBezTo>
                  <a:pt x="333829" y="1491254"/>
                  <a:pt x="0" y="1157425"/>
                  <a:pt x="0" y="745627"/>
                </a:cubicBezTo>
                <a:cubicBezTo>
                  <a:pt x="0" y="333829"/>
                  <a:pt x="333829" y="0"/>
                  <a:pt x="745627"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9249139" y="3953598"/>
            <a:ext cx="1491254" cy="1491254"/>
          </a:xfrm>
          <a:custGeom>
            <a:avLst/>
            <a:gdLst>
              <a:gd name="connsiteX0" fmla="*/ 745627 w 1491254"/>
              <a:gd name="connsiteY0" fmla="*/ 0 h 1491254"/>
              <a:gd name="connsiteX1" fmla="*/ 1491254 w 1491254"/>
              <a:gd name="connsiteY1" fmla="*/ 745627 h 1491254"/>
              <a:gd name="connsiteX2" fmla="*/ 745627 w 1491254"/>
              <a:gd name="connsiteY2" fmla="*/ 1491254 h 1491254"/>
              <a:gd name="connsiteX3" fmla="*/ 0 w 1491254"/>
              <a:gd name="connsiteY3" fmla="*/ 745627 h 1491254"/>
              <a:gd name="connsiteX4" fmla="*/ 745627 w 1491254"/>
              <a:gd name="connsiteY4" fmla="*/ 0 h 149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254" h="1491254">
                <a:moveTo>
                  <a:pt x="745627" y="0"/>
                </a:moveTo>
                <a:cubicBezTo>
                  <a:pt x="1157425" y="0"/>
                  <a:pt x="1491254" y="333829"/>
                  <a:pt x="1491254" y="745627"/>
                </a:cubicBezTo>
                <a:cubicBezTo>
                  <a:pt x="1491254" y="1157425"/>
                  <a:pt x="1157425" y="1491254"/>
                  <a:pt x="745627" y="1491254"/>
                </a:cubicBezTo>
                <a:cubicBezTo>
                  <a:pt x="333829" y="1491254"/>
                  <a:pt x="0" y="1157425"/>
                  <a:pt x="0" y="745627"/>
                </a:cubicBezTo>
                <a:cubicBezTo>
                  <a:pt x="0" y="333829"/>
                  <a:pt x="333829" y="0"/>
                  <a:pt x="745627"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263725251"/>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13" cstate="print">
            <a:extLst>
              <a:ext uri="{28A0092B-C50C-407E-A947-70E740481C1C}">
                <a14:useLocalDpi xmlns:a14="http://schemas.microsoft.com/office/drawing/2010/main" val="0"/>
              </a:ext>
            </a:extLst>
          </a:blip>
          <a:srcRect l="3250" t="10331" r="35746" b="27615"/>
          <a:stretch/>
        </p:blipFill>
        <p:spPr>
          <a:xfrm>
            <a:off x="0" y="0"/>
            <a:ext cx="12192000" cy="6858000"/>
          </a:xfrm>
          <a:prstGeom prst="rect">
            <a:avLst/>
          </a:prstGeom>
        </p:spPr>
      </p:pic>
      <p:sp>
        <p:nvSpPr>
          <p:cNvPr id="2" name="矩形 1"/>
          <p:cNvSpPr/>
          <p:nvPr userDrawn="1"/>
        </p:nvSpPr>
        <p:spPr>
          <a:xfrm>
            <a:off x="0" y="0"/>
            <a:ext cx="12192000" cy="685800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20712790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1" r:id="rId4"/>
    <p:sldLayoutId id="2147483670" r:id="rId5"/>
    <p:sldLayoutId id="2147483669" r:id="rId6"/>
    <p:sldLayoutId id="2147483668" r:id="rId7"/>
    <p:sldLayoutId id="2147483667" r:id="rId8"/>
    <p:sldLayoutId id="2147483666" r:id="rId9"/>
    <p:sldLayoutId id="2147483665" r:id="rId10"/>
    <p:sldLayoutId id="2147483664" r:id="rId11"/>
  </p:sldLayoutIdLst>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tags" Target="../tags/tag5.xml"/><Relationship Id="rId5" Type="http://schemas.openxmlformats.org/officeDocument/2006/relationships/image" Target="../media/image17.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ags" Target="../tags/tag6.xml"/><Relationship Id="rId5" Type="http://schemas.openxmlformats.org/officeDocument/2006/relationships/image" Target="../media/image18.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1.xml"/><Relationship Id="rId1" Type="http://schemas.openxmlformats.org/officeDocument/2006/relationships/tags" Target="../tags/tag7.xml"/><Relationship Id="rId5" Type="http://schemas.openxmlformats.org/officeDocument/2006/relationships/image" Target="../media/image19.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QBPFIwEiUpE" TargetMode="External"/><Relationship Id="rId13" Type="http://schemas.openxmlformats.org/officeDocument/2006/relationships/hyperlink" Target="https://www.youtube.com/watch?v=4XErSsKWmUQ" TargetMode="External"/><Relationship Id="rId3" Type="http://schemas.openxmlformats.org/officeDocument/2006/relationships/hyperlink" Target="https://www.youtube.com/watch?v=HGRHMp-1SmU" TargetMode="External"/><Relationship Id="rId7" Type="http://schemas.openxmlformats.org/officeDocument/2006/relationships/hyperlink" Target="https://www.youtube.com/watch?v=-W0NH3tQUyo" TargetMode="External"/><Relationship Id="rId12" Type="http://schemas.openxmlformats.org/officeDocument/2006/relationships/hyperlink" Target="https://www.youtube.com/watch?v=BD6u2BfUefA"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hyperlink" Target="https://www.youtube.com/watch?v=1BZ-QW8Po-0" TargetMode="External"/><Relationship Id="rId11" Type="http://schemas.openxmlformats.org/officeDocument/2006/relationships/hyperlink" Target="https://www.youtube.com/watch?v=3RQqDg7S6_I" TargetMode="External"/><Relationship Id="rId5" Type="http://schemas.openxmlformats.org/officeDocument/2006/relationships/hyperlink" Target="https://www.youtube.com/watch?v=bL9HgTQIZz0" TargetMode="External"/><Relationship Id="rId15" Type="http://schemas.openxmlformats.org/officeDocument/2006/relationships/image" Target="../media/image5.png"/><Relationship Id="rId10" Type="http://schemas.openxmlformats.org/officeDocument/2006/relationships/hyperlink" Target="https://www.youtube.com/watch?v=jsFySIXLAmM&amp;t=30s" TargetMode="External"/><Relationship Id="rId4" Type="http://schemas.openxmlformats.org/officeDocument/2006/relationships/hyperlink" Target="https://www.youtube.com/watch?v=pZpQOH4tXjM" TargetMode="External"/><Relationship Id="rId9" Type="http://schemas.openxmlformats.org/officeDocument/2006/relationships/hyperlink" Target="https://www.youtube.com/watch?v=HceDZ5ch96Q" TargetMode="External"/><Relationship Id="rId14" Type="http://schemas.openxmlformats.org/officeDocument/2006/relationships/hyperlink" Target="https://www.youtube.com/watch?v=LwFCd-grruw"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qAc8jk06B2c" TargetMode="External"/><Relationship Id="rId13" Type="http://schemas.openxmlformats.org/officeDocument/2006/relationships/hyperlink" Target="https://www.youtube.com/watch?v=myol9bxxOzI" TargetMode="External"/><Relationship Id="rId3" Type="http://schemas.openxmlformats.org/officeDocument/2006/relationships/hyperlink" Target="https://www.youtube.com/watch?v=l9VdWoavmhE" TargetMode="External"/><Relationship Id="rId7" Type="http://schemas.openxmlformats.org/officeDocument/2006/relationships/hyperlink" Target="https://www.youtube.com/watch?v=5GK8UcqAvaQ" TargetMode="External"/><Relationship Id="rId12" Type="http://schemas.openxmlformats.org/officeDocument/2006/relationships/hyperlink" Target="https://www.youtube.com/watch?v=6fqpzW_L_Fw"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hyperlink" Target="https://www.youtube.com/watch?v=eDvj0aCpJ4Q" TargetMode="External"/><Relationship Id="rId11" Type="http://schemas.openxmlformats.org/officeDocument/2006/relationships/hyperlink" Target="https://www.youtube.com/watch?v=tpCKe1C8Rho" TargetMode="External"/><Relationship Id="rId5" Type="http://schemas.openxmlformats.org/officeDocument/2006/relationships/hyperlink" Target="https://www.youtube.com/watch?v=ddmukkUKS0A" TargetMode="External"/><Relationship Id="rId15" Type="http://schemas.openxmlformats.org/officeDocument/2006/relationships/image" Target="../media/image5.png"/><Relationship Id="rId10" Type="http://schemas.openxmlformats.org/officeDocument/2006/relationships/hyperlink" Target="https://www.youtube.com/watch?v=zn7EONutUJQ" TargetMode="External"/><Relationship Id="rId4" Type="http://schemas.openxmlformats.org/officeDocument/2006/relationships/hyperlink" Target="https://www.youtube.com/watch?v=wt3bqb8ZqOo" TargetMode="External"/><Relationship Id="rId9" Type="http://schemas.openxmlformats.org/officeDocument/2006/relationships/hyperlink" Target="https://www.youtube.com/watch?v=qriH8OazQc4" TargetMode="External"/><Relationship Id="rId14" Type="http://schemas.openxmlformats.org/officeDocument/2006/relationships/hyperlink" Target="https://www.youtube.com/watch?v=Ay35AmUyOGE" TargetMode="External"/></Relationships>
</file>

<file path=ppt/slides/_rels/slide2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5.png"/><Relationship Id="rId5" Type="http://schemas.openxmlformats.org/officeDocument/2006/relationships/notesSlide" Target="../notesSlides/notesSlide22.xml"/><Relationship Id="rId4"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8.png"/><Relationship Id="rId5" Type="http://schemas.openxmlformats.org/officeDocument/2006/relationships/image" Target="../media/image24.jpeg"/><Relationship Id="rId10" Type="http://schemas.openxmlformats.org/officeDocument/2006/relationships/image" Target="../media/image5.png"/><Relationship Id="rId4" Type="http://schemas.openxmlformats.org/officeDocument/2006/relationships/image" Target="../media/image23.jpe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1792213" y="4426857"/>
            <a:ext cx="5982453" cy="1015663"/>
          </a:xfrm>
          <a:prstGeom prst="rect">
            <a:avLst/>
          </a:prstGeom>
          <a:noFill/>
        </p:spPr>
        <p:txBody>
          <a:bodyPr wrap="square" lIns="89979" rtlCol="0">
            <a:spAutoFit/>
            <a:scene3d>
              <a:camera prst="orthographicFront"/>
              <a:lightRig rig="threePt" dir="t"/>
            </a:scene3d>
            <a:sp3d contourW="12700"/>
          </a:bodyPr>
          <a:lstStyle/>
          <a:p>
            <a:pPr lvl="0">
              <a:defRPr/>
            </a:pPr>
            <a:r>
              <a:rPr lang="zh-TW" altLang="en-US" sz="2000" dirty="0">
                <a:solidFill>
                  <a:prstClr val="white"/>
                </a:solidFill>
                <a:effectLst>
                  <a:outerShdw blurRad="38100" dist="38100" dir="2700000" algn="tl">
                    <a:srgbClr val="000000">
                      <a:alpha val="43137"/>
                    </a:srgbClr>
                  </a:outerShdw>
                </a:effectLst>
                <a:latin typeface="華康華綜體W5(P)" panose="020B0500000000000000" pitchFamily="34" charset="-120"/>
                <a:ea typeface="華康華綜體W5(P)" panose="020B0500000000000000" pitchFamily="34" charset="-120"/>
                <a:cs typeface="Consolas" pitchFamily="49" charset="0"/>
              </a:rPr>
              <a:t>日    期： </a:t>
            </a:r>
            <a:r>
              <a:rPr lang="en-US" altLang="zh-TW" sz="2000" dirty="0">
                <a:solidFill>
                  <a:prstClr val="white"/>
                </a:solidFill>
                <a:effectLst>
                  <a:outerShdw blurRad="38100" dist="38100" dir="2700000" algn="tl">
                    <a:srgbClr val="000000">
                      <a:alpha val="43137"/>
                    </a:srgbClr>
                  </a:outerShdw>
                </a:effectLst>
                <a:latin typeface="華康華綜體W5(P)" panose="020B0500000000000000" pitchFamily="34" charset="-120"/>
                <a:ea typeface="華康華綜體W5(P)" panose="020B0500000000000000" pitchFamily="34" charset="-120"/>
                <a:cs typeface="Consolas" pitchFamily="49" charset="0"/>
              </a:rPr>
              <a:t>2019/5/18</a:t>
            </a:r>
          </a:p>
          <a:p>
            <a:pPr lvl="0">
              <a:defRPr/>
            </a:pPr>
            <a:r>
              <a:rPr lang="zh-TW" altLang="en-US" sz="2000" noProof="0" dirty="0">
                <a:solidFill>
                  <a:prstClr val="white"/>
                </a:solidFill>
                <a:effectLst>
                  <a:outerShdw blurRad="38100" dist="38100" dir="2700000" algn="tl">
                    <a:srgbClr val="000000">
                      <a:alpha val="43137"/>
                    </a:srgbClr>
                  </a:outerShdw>
                </a:effectLst>
                <a:latin typeface="華康華綜體W5(P)" panose="020B0500000000000000" pitchFamily="34" charset="-120"/>
                <a:ea typeface="華康華綜體W5(P)" panose="020B0500000000000000" pitchFamily="34" charset="-120"/>
                <a:cs typeface="Consolas" pitchFamily="49" charset="0"/>
              </a:rPr>
              <a:t>討論</a:t>
            </a:r>
            <a:r>
              <a:rPr lang="zh-TW" altLang="en-US" sz="2000" dirty="0">
                <a:solidFill>
                  <a:prstClr val="white"/>
                </a:solidFill>
                <a:effectLst>
                  <a:outerShdw blurRad="38100" dist="38100" dir="2700000" algn="tl">
                    <a:srgbClr val="000000">
                      <a:alpha val="43137"/>
                    </a:srgbClr>
                  </a:outerShdw>
                </a:effectLst>
                <a:latin typeface="華康華綜體W5(P)" panose="020B0500000000000000" pitchFamily="34" charset="-120"/>
                <a:ea typeface="華康華綜體W5(P)" panose="020B0500000000000000" pitchFamily="34" charset="-120"/>
                <a:cs typeface="Consolas" pitchFamily="49" charset="0"/>
              </a:rPr>
              <a:t>組 ： 第一組</a:t>
            </a:r>
            <a:endParaRPr lang="en-US" altLang="zh-TW" sz="2000" dirty="0">
              <a:solidFill>
                <a:prstClr val="white"/>
              </a:solidFill>
              <a:effectLst>
                <a:outerShdw blurRad="38100" dist="38100" dir="2700000" algn="tl">
                  <a:srgbClr val="000000">
                    <a:alpha val="43137"/>
                  </a:srgbClr>
                </a:outerShdw>
              </a:effectLst>
              <a:latin typeface="華康華綜體W5(P)" panose="020B0500000000000000" pitchFamily="34" charset="-120"/>
              <a:ea typeface="華康華綜體W5(P)" panose="020B0500000000000000" pitchFamily="34" charset="-120"/>
              <a:cs typeface="Consolas" pitchFamily="49" charset="0"/>
            </a:endParaRPr>
          </a:p>
          <a:p>
            <a:pPr lvl="0">
              <a:defRPr/>
            </a:pPr>
            <a:r>
              <a:rPr lang="zh-TW" altLang="en-US" sz="2000" dirty="0">
                <a:solidFill>
                  <a:prstClr val="white"/>
                </a:solidFill>
                <a:effectLst>
                  <a:outerShdw blurRad="38100" dist="38100" dir="2700000" algn="tl">
                    <a:srgbClr val="000000">
                      <a:alpha val="43137"/>
                    </a:srgbClr>
                  </a:outerShdw>
                </a:effectLst>
                <a:latin typeface="華康華綜體W5(P)" panose="020B0500000000000000" pitchFamily="34" charset="-120"/>
                <a:ea typeface="華康華綜體W5(P)" panose="020B0500000000000000" pitchFamily="34" charset="-120"/>
                <a:cs typeface="Consolas" pitchFamily="49" charset="0"/>
              </a:rPr>
              <a:t>               李權峰  林子揚  陳怡文  陳煒群  徐欣慧</a:t>
            </a:r>
            <a:endPar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華康華綜體W5(P)" panose="020B0500000000000000" pitchFamily="34" charset="-120"/>
              <a:ea typeface="華康華綜體W5(P)" panose="020B0500000000000000" pitchFamily="34" charset="-120"/>
              <a:cs typeface="Consolas" pitchFamily="49" charset="0"/>
            </a:endParaRPr>
          </a:p>
        </p:txBody>
      </p:sp>
      <p:sp>
        <p:nvSpPr>
          <p:cNvPr id="6" name="TextBox 4"/>
          <p:cNvSpPr txBox="1"/>
          <p:nvPr/>
        </p:nvSpPr>
        <p:spPr>
          <a:xfrm>
            <a:off x="1447830" y="3650672"/>
            <a:ext cx="6273074" cy="400110"/>
          </a:xfrm>
          <a:prstGeom prst="rect">
            <a:avLst/>
          </a:prstGeom>
          <a:noFill/>
        </p:spPr>
        <p:txBody>
          <a:bodyPr wrap="square" lIns="89979" rtlCol="0">
            <a:spAutoFit/>
            <a:scene3d>
              <a:camera prst="orthographicFront"/>
              <a:lightRig rig="threePt" dir="t"/>
            </a:scene3d>
            <a:sp3d contourW="12700"/>
          </a:bodyPr>
          <a:lstStyle/>
          <a:p>
            <a:pPr lvl="0" algn="ctr">
              <a:defRPr/>
            </a:pPr>
            <a:r>
              <a:rPr lang="en-US" altLang="zh-CN" sz="2000" dirty="0">
                <a:solidFill>
                  <a:prstClr val="white"/>
                </a:solidFill>
                <a:effectLst>
                  <a:outerShdw blurRad="38100" dist="38100" dir="2700000" algn="tl">
                    <a:srgbClr val="000000">
                      <a:alpha val="43137"/>
                    </a:srgbClr>
                  </a:outerShdw>
                </a:effectLst>
                <a:latin typeface="Gill Sans MT" pitchFamily="34" charset="0"/>
                <a:ea typeface="Microsoft JhengHei" pitchFamily="34" charset="-120"/>
                <a:cs typeface="Consolas" pitchFamily="49" charset="0"/>
              </a:rPr>
              <a:t>Chinese Activists Are Using Blockchain to Document</a:t>
            </a:r>
            <a:endPar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ill Sans MT" pitchFamily="34" charset="0"/>
              <a:ea typeface="Microsoft JhengHei" pitchFamily="34" charset="-120"/>
              <a:cs typeface="Consolas" pitchFamily="49" charset="0"/>
            </a:endParaRPr>
          </a:p>
        </p:txBody>
      </p:sp>
      <p:grpSp>
        <p:nvGrpSpPr>
          <p:cNvPr id="3" name="组合 2"/>
          <p:cNvGrpSpPr/>
          <p:nvPr/>
        </p:nvGrpSpPr>
        <p:grpSpPr>
          <a:xfrm>
            <a:off x="2726971" y="3520948"/>
            <a:ext cx="3167652" cy="172780"/>
            <a:chOff x="2726971" y="3520948"/>
            <a:chExt cx="3167652" cy="172780"/>
          </a:xfrm>
        </p:grpSpPr>
        <p:sp>
          <p:nvSpPr>
            <p:cNvPr id="9" name="PA_矩形 6"/>
            <p:cNvSpPr/>
            <p:nvPr>
              <p:custDataLst>
                <p:tags r:id="rId1"/>
              </p:custDataLst>
            </p:nvPr>
          </p:nvSpPr>
          <p:spPr>
            <a:xfrm rot="2700000">
              <a:off x="4245793" y="3520948"/>
              <a:ext cx="172780" cy="172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微软雅黑"/>
                <a:cs typeface="+mn-cs"/>
              </a:endParaRPr>
            </a:p>
          </p:txBody>
        </p:sp>
        <p:cxnSp>
          <p:nvCxnSpPr>
            <p:cNvPr id="10" name="PA_直接连接符 8"/>
            <p:cNvCxnSpPr/>
            <p:nvPr>
              <p:custDataLst>
                <p:tags r:id="rId2"/>
              </p:custDataLst>
            </p:nvPr>
          </p:nvCxnSpPr>
          <p:spPr>
            <a:xfrm flipH="1">
              <a:off x="2726971" y="3607338"/>
              <a:ext cx="1367849" cy="0"/>
            </a:xfrm>
            <a:prstGeom prst="line">
              <a:avLst/>
            </a:prstGeom>
            <a:solidFill>
              <a:schemeClr val="bg1"/>
            </a:solidFill>
            <a:ln>
              <a:gradFill flip="none" rotWithShape="1">
                <a:gsLst>
                  <a:gs pos="0">
                    <a:schemeClr val="accent1">
                      <a:lumMod val="5000"/>
                      <a:lumOff val="9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 name="PA_直接连接符 9"/>
            <p:cNvCxnSpPr/>
            <p:nvPr>
              <p:custDataLst>
                <p:tags r:id="rId3"/>
              </p:custDataLst>
            </p:nvPr>
          </p:nvCxnSpPr>
          <p:spPr>
            <a:xfrm flipH="1">
              <a:off x="4584367" y="3607338"/>
              <a:ext cx="1310256" cy="0"/>
            </a:xfrm>
            <a:prstGeom prst="line">
              <a:avLst/>
            </a:prstGeom>
            <a:solidFill>
              <a:schemeClr val="bg1"/>
            </a:solidFill>
            <a:ln>
              <a:gradFill flip="none" rotWithShape="1">
                <a:gsLst>
                  <a:gs pos="100000">
                    <a:schemeClr val="accent1">
                      <a:lumMod val="5000"/>
                      <a:lumOff val="95000"/>
                    </a:schemeClr>
                  </a:gs>
                  <a:gs pos="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645608" y="1338977"/>
            <a:ext cx="7373150" cy="2123658"/>
          </a:xfrm>
          <a:prstGeom prst="rect">
            <a:avLst/>
          </a:prstGeom>
          <a:noFill/>
        </p:spPr>
        <p:txBody>
          <a:bodyPr wrap="square" rtlCol="0">
            <a:spAutoFit/>
            <a:scene3d>
              <a:camera prst="orthographicFront"/>
              <a:lightRig rig="threePt" dir="t"/>
            </a:scene3d>
            <a:sp3d contourW="12700"/>
          </a:bodyPr>
          <a:lstStyle/>
          <a:p>
            <a:pPr lvl="0" algn="ctr">
              <a:defRPr/>
            </a:pPr>
            <a:r>
              <a:rPr lang="zh-TW" altLang="en-US" sz="6600" spc="100" dirty="0">
                <a:solidFill>
                  <a:prstClr val="white"/>
                </a:solidFill>
                <a:effectLst>
                  <a:outerShdw blurRad="88900" dist="50800" dir="2700000" algn="tl" rotWithShape="0">
                    <a:prstClr val="black">
                      <a:alpha val="65000"/>
                    </a:prstClr>
                  </a:outerShdw>
                </a:effectLst>
                <a:latin typeface="華康華綜體W5(P)" panose="020B0500000000000000" pitchFamily="34" charset="-120"/>
                <a:ea typeface="華康華綜體W5(P)" panose="020B0500000000000000" pitchFamily="34" charset="-120"/>
              </a:rPr>
              <a:t>中國用區塊鏈</a:t>
            </a:r>
            <a:endParaRPr lang="en-US" altLang="zh-TW" sz="6600" spc="100" dirty="0">
              <a:solidFill>
                <a:prstClr val="white"/>
              </a:solidFill>
              <a:effectLst>
                <a:outerShdw blurRad="88900" dist="50800" dir="2700000" algn="tl" rotWithShape="0">
                  <a:prstClr val="black">
                    <a:alpha val="65000"/>
                  </a:prstClr>
                </a:outerShdw>
              </a:effectLst>
              <a:latin typeface="華康華綜體W5(P)" panose="020B0500000000000000" pitchFamily="34" charset="-120"/>
              <a:ea typeface="華康華綜體W5(P)" panose="020B0500000000000000" pitchFamily="34" charset="-120"/>
            </a:endParaRPr>
          </a:p>
          <a:p>
            <a:pPr lvl="0" algn="ctr">
              <a:defRPr/>
            </a:pPr>
            <a:r>
              <a:rPr lang="zh-TW" altLang="en-US" sz="6600" spc="100" dirty="0">
                <a:solidFill>
                  <a:prstClr val="white"/>
                </a:solidFill>
                <a:effectLst>
                  <a:outerShdw blurRad="88900" dist="50800" dir="2700000" algn="tl" rotWithShape="0">
                    <a:prstClr val="black">
                      <a:alpha val="65000"/>
                    </a:prstClr>
                  </a:outerShdw>
                </a:effectLst>
                <a:latin typeface="華康華綜體W5(P)" panose="020B0500000000000000" pitchFamily="34" charset="-120"/>
                <a:ea typeface="華康華綜體W5(P)" panose="020B0500000000000000" pitchFamily="34" charset="-120"/>
              </a:rPr>
              <a:t>記錄社會運動</a:t>
            </a:r>
            <a:endParaRPr kumimoji="0" lang="zh-CN" altLang="en-US" sz="6600" b="0" i="0" u="none" strike="noStrike" kern="1200" cap="none" spc="100" normalizeH="0" baseline="0" noProof="0" dirty="0">
              <a:ln>
                <a:noFill/>
              </a:ln>
              <a:solidFill>
                <a:prstClr val="white"/>
              </a:solidFill>
              <a:effectLst>
                <a:outerShdw blurRad="88900" dist="50800" dir="2700000" algn="tl" rotWithShape="0">
                  <a:prstClr val="black">
                    <a:alpha val="65000"/>
                  </a:prstClr>
                </a:outerShdw>
              </a:effectLst>
              <a:uLnTx/>
              <a:uFillTx/>
              <a:latin typeface="華康華綜體W5(P)" panose="020B0500000000000000" pitchFamily="34" charset="-120"/>
              <a:ea typeface="華康華綜體W5(P)" panose="020B0500000000000000" pitchFamily="34" charset="-120"/>
            </a:endParaRPr>
          </a:p>
        </p:txBody>
      </p:sp>
      <p:pic>
        <p:nvPicPr>
          <p:cNvPr id="13" name="Picture 4" descr="https://www.iim.nctu.edu.tw/themes/nctuiim/assets/images/iimlogo_trans2.png">
            <a:extLst>
              <a:ext uri="{FF2B5EF4-FFF2-40B4-BE49-F238E27FC236}">
                <a16:creationId xmlns:a16="http://schemas.microsoft.com/office/drawing/2014/main" id="{F020D555-0140-4617-B209-1175AC5EE2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98440"/>
            <a:ext cx="3657600" cy="9525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5">
            <a:extLst>
              <a:ext uri="{FF2B5EF4-FFF2-40B4-BE49-F238E27FC236}">
                <a16:creationId xmlns:a16="http://schemas.microsoft.com/office/drawing/2014/main" id="{A18C8202-7EAB-4B8D-BA98-8F3CAD3D8FD7}"/>
              </a:ext>
            </a:extLst>
          </p:cNvPr>
          <p:cNvSpPr txBox="1"/>
          <p:nvPr/>
        </p:nvSpPr>
        <p:spPr>
          <a:xfrm>
            <a:off x="1792213" y="4008380"/>
            <a:ext cx="3702333" cy="400110"/>
          </a:xfrm>
          <a:prstGeom prst="rect">
            <a:avLst/>
          </a:prstGeom>
          <a:noFill/>
        </p:spPr>
        <p:txBody>
          <a:bodyPr wrap="square" rtlCol="0">
            <a:spAutoFit/>
          </a:bodyPr>
          <a:lstStyle/>
          <a:p>
            <a:r>
              <a:rPr lang="zh-TW" altLang="en-US" sz="2000" dirty="0">
                <a:solidFill>
                  <a:prstClr val="white"/>
                </a:solidFill>
                <a:effectLst>
                  <a:outerShdw blurRad="38100" dist="38100" dir="2700000" algn="tl">
                    <a:srgbClr val="000000">
                      <a:alpha val="43137"/>
                    </a:srgbClr>
                  </a:outerShdw>
                </a:effectLst>
                <a:latin typeface="華康華綜體W5(P)" panose="020B0500000000000000" pitchFamily="34" charset="-120"/>
                <a:ea typeface="華康華綜體W5(P)" panose="020B0500000000000000" pitchFamily="34" charset="-120"/>
                <a:cs typeface="Consolas" pitchFamily="49" charset="0"/>
              </a:rPr>
              <a:t>教    授：李永銘 老師</a:t>
            </a:r>
          </a:p>
        </p:txBody>
      </p:sp>
    </p:spTree>
    <p:extLst>
      <p:ext uri="{BB962C8B-B14F-4D97-AF65-F5344CB8AC3E}">
        <p14:creationId xmlns:p14="http://schemas.microsoft.com/office/powerpoint/2010/main" val="1754072620"/>
      </p:ext>
    </p:extLst>
  </p:cSld>
  <p:clrMapOvr>
    <a:masterClrMapping/>
  </p:clrMapOvr>
  <mc:AlternateContent xmlns:mc="http://schemas.openxmlformats.org/markup-compatibility/2006" xmlns:p14="http://schemas.microsoft.com/office/powerpoint/2010/main">
    <mc:Choice Requires="p14">
      <p:transition spd="slow" p14:dur="800" advTm="0">
        <p14:flythrough/>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strVal val="(6*min(max(#ppt_w*#ppt_h,.3),1)-7.4)/-.7*#ppt_w"/>
                                          </p:val>
                                        </p:tav>
                                        <p:tav tm="100000">
                                          <p:val>
                                            <p:strVal val="#ppt_w"/>
                                          </p:val>
                                        </p:tav>
                                      </p:tavLst>
                                    </p:anim>
                                    <p:anim calcmode="lin" valueType="num">
                                      <p:cBhvr>
                                        <p:cTn id="8" dur="500" fill="hold"/>
                                        <p:tgtEl>
                                          <p:spTgt spid="12"/>
                                        </p:tgtEl>
                                        <p:attrNameLst>
                                          <p:attrName>ppt_h</p:attrName>
                                        </p:attrNameLst>
                                      </p:cBhvr>
                                      <p:tavLst>
                                        <p:tav tm="0">
                                          <p:val>
                                            <p:strVal val="(6*min(max(#ppt_w*#ppt_h,.3),1)-7.4)/-.7*#ppt_h"/>
                                          </p:val>
                                        </p:tav>
                                        <p:tav tm="100000">
                                          <p:val>
                                            <p:strVal val="#ppt_h"/>
                                          </p:val>
                                        </p:tav>
                                      </p:tavLst>
                                    </p:anim>
                                    <p:anim calcmode="lin" valueType="num">
                                      <p:cBhvr>
                                        <p:cTn id="9" dur="500" fill="hold"/>
                                        <p:tgtEl>
                                          <p:spTgt spid="12"/>
                                        </p:tgtEl>
                                        <p:attrNameLst>
                                          <p:attrName>ppt_x</p:attrName>
                                        </p:attrNameLst>
                                      </p:cBhvr>
                                      <p:tavLst>
                                        <p:tav tm="0">
                                          <p:val>
                                            <p:fltVal val="0.5"/>
                                          </p:val>
                                        </p:tav>
                                        <p:tav tm="100000">
                                          <p:val>
                                            <p:strVal val="#ppt_x"/>
                                          </p:val>
                                        </p:tav>
                                      </p:tavLst>
                                    </p:anim>
                                    <p:anim calcmode="lin" valueType="num">
                                      <p:cBhvr>
                                        <p:cTn id="10" dur="500" fill="hold"/>
                                        <p:tgtEl>
                                          <p:spTgt spid="12"/>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par>
                          <p:cTn id="19" fill="hold">
                            <p:stCondLst>
                              <p:cond delay="1500"/>
                            </p:stCondLst>
                            <p:childTnLst>
                              <p:par>
                                <p:cTn id="20" presetID="39" presetClass="entr" presetSubtype="0" accel="100000" fill="hold" grpId="0" nodeType="afterEffect">
                                  <p:stCondLst>
                                    <p:cond delay="0"/>
                                  </p:stCondLst>
                                  <p:iterate type="lt">
                                    <p:tmPct val="10000"/>
                                  </p:iterate>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ppt_h</p:attrName>
                                        </p:attrNameLst>
                                      </p:cBhvr>
                                      <p:tavLst>
                                        <p:tav tm="0">
                                          <p:val>
                                            <p:strVal val="#ppt_h/20"/>
                                          </p:val>
                                        </p:tav>
                                        <p:tav tm="50000">
                                          <p:val>
                                            <p:strVal val="#ppt_h/20"/>
                                          </p:val>
                                        </p:tav>
                                        <p:tav tm="100000">
                                          <p:val>
                                            <p:strVal val="#ppt_h"/>
                                          </p:val>
                                        </p:tav>
                                      </p:tavLst>
                                    </p:anim>
                                    <p:anim calcmode="lin" valueType="num">
                                      <p:cBhvr>
                                        <p:cTn id="23" dur="500" fill="hold"/>
                                        <p:tgtEl>
                                          <p:spTgt spid="14"/>
                                        </p:tgtEl>
                                        <p:attrNameLst>
                                          <p:attrName>ppt_w</p:attrName>
                                        </p:attrNameLst>
                                      </p:cBhvr>
                                      <p:tavLst>
                                        <p:tav tm="0">
                                          <p:val>
                                            <p:strVal val="#ppt_w+.3"/>
                                          </p:val>
                                        </p:tav>
                                        <p:tav tm="50000">
                                          <p:val>
                                            <p:strVal val="#ppt_w+.3"/>
                                          </p:val>
                                        </p:tav>
                                        <p:tav tm="100000">
                                          <p:val>
                                            <p:strVal val="#ppt_w"/>
                                          </p:val>
                                        </p:tav>
                                      </p:tavLst>
                                    </p:anim>
                                    <p:anim calcmode="lin" valueType="num">
                                      <p:cBhvr>
                                        <p:cTn id="24" dur="500" fill="hold"/>
                                        <p:tgtEl>
                                          <p:spTgt spid="14"/>
                                        </p:tgtEl>
                                        <p:attrNameLst>
                                          <p:attrName>ppt_x</p:attrName>
                                        </p:attrNameLst>
                                      </p:cBhvr>
                                      <p:tavLst>
                                        <p:tav tm="0">
                                          <p:val>
                                            <p:strVal val="#ppt_x-.3"/>
                                          </p:val>
                                        </p:tav>
                                        <p:tav tm="50000">
                                          <p:val>
                                            <p:strVal val="#ppt_x"/>
                                          </p:val>
                                        </p:tav>
                                        <p:tav tm="100000">
                                          <p:val>
                                            <p:strVal val="#ppt_x"/>
                                          </p:val>
                                        </p:tav>
                                      </p:tavLst>
                                    </p:anim>
                                    <p:anim calcmode="lin" valueType="num">
                                      <p:cBhvr>
                                        <p:cTn id="25" dur="500" fill="hold"/>
                                        <p:tgtEl>
                                          <p:spTgt spid="14"/>
                                        </p:tgtEl>
                                        <p:attrNameLst>
                                          <p:attrName>ppt_y</p:attrName>
                                        </p:attrNameLst>
                                      </p:cBhvr>
                                      <p:tavLst>
                                        <p:tav tm="0">
                                          <p:val>
                                            <p:strVal val="#ppt_y"/>
                                          </p:val>
                                        </p:tav>
                                        <p:tav tm="100000">
                                          <p:val>
                                            <p:strVal val="#ppt_y"/>
                                          </p:val>
                                        </p:tav>
                                      </p:tavLst>
                                    </p:anim>
                                  </p:childTnLst>
                                </p:cTn>
                              </p:par>
                            </p:childTnLst>
                          </p:cTn>
                        </p:par>
                        <p:par>
                          <p:cTn id="26" fill="hold">
                            <p:stCondLst>
                              <p:cond delay="2350"/>
                            </p:stCondLst>
                            <p:childTnLst>
                              <p:par>
                                <p:cTn id="27" presetID="53" presetClass="entr" presetSubtype="16"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2"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11" name="文本框 10"/>
          <p:cNvSpPr txBox="1"/>
          <p:nvPr/>
        </p:nvSpPr>
        <p:spPr>
          <a:xfrm>
            <a:off x="4968736" y="2105321"/>
            <a:ext cx="2254528" cy="707886"/>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a:ea typeface="微软雅黑"/>
                <a:cs typeface="+mn-cs"/>
              </a:rPr>
              <a:t>PART 05</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 name="文本框 11"/>
          <p:cNvSpPr txBox="1"/>
          <p:nvPr/>
        </p:nvSpPr>
        <p:spPr>
          <a:xfrm>
            <a:off x="528484" y="2824220"/>
            <a:ext cx="11488993" cy="923330"/>
          </a:xfrm>
          <a:prstGeom prst="rect">
            <a:avLst/>
          </a:prstGeom>
          <a:noFill/>
        </p:spPr>
        <p:txBody>
          <a:bodyPr wrap="square" rtlCol="0">
            <a:spAutoFit/>
            <a:scene3d>
              <a:camera prst="orthographicFront"/>
              <a:lightRig rig="threePt" dir="t"/>
            </a:scene3d>
            <a:sp3d contourW="12700"/>
          </a:bodyPr>
          <a:lstStyle/>
          <a:p>
            <a:pPr lvl="0" algn="ctr">
              <a:defRPr/>
            </a:pPr>
            <a:r>
              <a:rPr lang="zh-TW" altLang="en-US" sz="5400" spc="100" dirty="0">
                <a:solidFill>
                  <a:prstClr val="white"/>
                </a:solidFill>
                <a:effectLst>
                  <a:outerShdw blurRad="88900" dist="50800" dir="2700000" algn="tl" rotWithShape="0">
                    <a:prstClr val="black">
                      <a:alpha val="65000"/>
                    </a:prstClr>
                  </a:outerShdw>
                </a:effectLst>
                <a:latin typeface="華康華綜體W5(P)" panose="020B0500000000000000" pitchFamily="34" charset="-120"/>
                <a:ea typeface="華康華綜體W5(P)" panose="020B0500000000000000" pitchFamily="34" charset="-120"/>
              </a:rPr>
              <a:t>私有區塊鏈的可行性？</a:t>
            </a:r>
            <a:endParaRPr lang="zh-CN" altLang="en-US" sz="5400" spc="100" dirty="0">
              <a:solidFill>
                <a:prstClr val="white"/>
              </a:solidFill>
              <a:effectLst>
                <a:outerShdw blurRad="88900" dist="50800" dir="2700000" algn="tl" rotWithShape="0">
                  <a:prstClr val="black">
                    <a:alpha val="65000"/>
                  </a:prstClr>
                </a:outerShdw>
              </a:effectLst>
              <a:latin typeface="華康華綜體W5(P)" panose="020B0500000000000000" pitchFamily="34" charset="-120"/>
              <a:ea typeface="華康華綜體W5(P)" panose="020B0500000000000000" pitchFamily="34" charset="-120"/>
            </a:endParaRPr>
          </a:p>
        </p:txBody>
      </p:sp>
      <p:grpSp>
        <p:nvGrpSpPr>
          <p:cNvPr id="7" name="群組 6">
            <a:extLst>
              <a:ext uri="{FF2B5EF4-FFF2-40B4-BE49-F238E27FC236}">
                <a16:creationId xmlns:a16="http://schemas.microsoft.com/office/drawing/2014/main" id="{03FE6F44-F76C-4600-A8CF-6A008E80BFD8}"/>
              </a:ext>
            </a:extLst>
          </p:cNvPr>
          <p:cNvGrpSpPr/>
          <p:nvPr/>
        </p:nvGrpSpPr>
        <p:grpSpPr>
          <a:xfrm>
            <a:off x="11214630" y="6089529"/>
            <a:ext cx="1093484" cy="768471"/>
            <a:chOff x="7621997" y="5524323"/>
            <a:chExt cx="1778360" cy="1364891"/>
          </a:xfrm>
        </p:grpSpPr>
        <p:pic>
          <p:nvPicPr>
            <p:cNvPr id="8" name="圖片 7">
              <a:extLst>
                <a:ext uri="{FF2B5EF4-FFF2-40B4-BE49-F238E27FC236}">
                  <a16:creationId xmlns:a16="http://schemas.microsoft.com/office/drawing/2014/main" id="{6EF39D65-655E-4B2D-BA3A-E00BAA487E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1997" y="5524323"/>
              <a:ext cx="1778360" cy="1364891"/>
            </a:xfrm>
            <a:prstGeom prst="rect">
              <a:avLst/>
            </a:prstGeom>
          </p:spPr>
        </p:pic>
        <p:sp>
          <p:nvSpPr>
            <p:cNvPr id="9" name="矩形 8">
              <a:extLst>
                <a:ext uri="{FF2B5EF4-FFF2-40B4-BE49-F238E27FC236}">
                  <a16:creationId xmlns:a16="http://schemas.microsoft.com/office/drawing/2014/main" id="{DBFAC994-10E5-4811-A840-470BD989D780}"/>
                </a:ext>
              </a:extLst>
            </p:cNvPr>
            <p:cNvSpPr/>
            <p:nvPr/>
          </p:nvSpPr>
          <p:spPr>
            <a:xfrm>
              <a:off x="8067420" y="5906423"/>
              <a:ext cx="877161" cy="573977"/>
            </a:xfrm>
            <a:prstGeom prst="rect">
              <a:avLst/>
            </a:prstGeom>
          </p:spPr>
          <p:txBody>
            <a:bodyPr wrap="square">
              <a:spAutoFit/>
            </a:bodyPr>
            <a:lstStyle/>
            <a:p>
              <a:pPr algn="ctr"/>
              <a:fld id="{A60C4597-589D-4A11-9817-77DC32EA032F}" type="slidenum">
                <a:rPr lang="en-US" altLang="zh-CN" sz="1500" b="1">
                  <a:solidFill>
                    <a:schemeClr val="bg1"/>
                  </a:solidFill>
                  <a:latin typeface="Segoe UI Light" pitchFamily="34" charset="0"/>
                  <a:ea typeface="专业字体设计服务/WWW.ZTSGC.COM/" pitchFamily="2" charset="-122"/>
                </a:rPr>
                <a:pPr algn="ctr"/>
                <a:t>10</a:t>
              </a:fld>
              <a:endParaRPr lang="zh-CN" altLang="en-US" sz="1500" b="1" dirty="0">
                <a:solidFill>
                  <a:schemeClr val="bg1"/>
                </a:solidFill>
                <a:latin typeface="Segoe UI Light" pitchFamily="34" charset="0"/>
                <a:ea typeface="专业字体设计服务/WWW.ZTSGC.COM/" pitchFamily="2" charset="-122"/>
              </a:endParaRPr>
            </a:p>
          </p:txBody>
        </p:sp>
      </p:grpSp>
    </p:spTree>
    <p:extLst>
      <p:ext uri="{BB962C8B-B14F-4D97-AF65-F5344CB8AC3E}">
        <p14:creationId xmlns:p14="http://schemas.microsoft.com/office/powerpoint/2010/main" val="778547899"/>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0" y="687070"/>
            <a:ext cx="12192965" cy="694056"/>
            <a:chOff x="0" y="623570"/>
            <a:chExt cx="12192965" cy="694056"/>
          </a:xfrm>
        </p:grpSpPr>
        <p:cxnSp>
          <p:nvCxnSpPr>
            <p:cNvPr id="44" name="直接连接符 43"/>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sp>
        <p:nvSpPr>
          <p:cNvPr id="53" name="文本框 52"/>
          <p:cNvSpPr txBox="1"/>
          <p:nvPr/>
        </p:nvSpPr>
        <p:spPr>
          <a:xfrm>
            <a:off x="625261" y="302189"/>
            <a:ext cx="7749481" cy="523220"/>
          </a:xfrm>
          <a:prstGeom prst="rect">
            <a:avLst/>
          </a:prstGeom>
          <a:noFill/>
        </p:spPr>
        <p:txBody>
          <a:bodyPr wrap="square" rtlCol="0">
            <a:spAutoFit/>
            <a:scene3d>
              <a:camera prst="orthographicFront"/>
              <a:lightRig rig="threePt" dir="t"/>
            </a:scene3d>
            <a:sp3d contourW="12700"/>
          </a:bodyPr>
          <a:lstStyle>
            <a:defPPr>
              <a:defRPr lang="zh-CN"/>
            </a:defPPr>
            <a:lvl1pPr lvl="0">
              <a:defRPr sz="2800">
                <a:solidFill>
                  <a:prstClr val="white"/>
                </a:solidFill>
                <a:latin typeface="華康華綜體W5(P)" panose="020B0500000000000000" pitchFamily="34" charset="-120"/>
                <a:ea typeface="華康華綜體W5(P)" panose="020B0500000000000000" pitchFamily="34" charset="-120"/>
              </a:defRPr>
            </a:lvl1pPr>
          </a:lstStyle>
          <a:p>
            <a:pPr lvl="0">
              <a:defRPr/>
            </a:pPr>
            <a:r>
              <a:rPr lang="zh-TW" altLang="en-US" spc="100" dirty="0">
                <a:effectLst>
                  <a:outerShdw blurRad="88900" dist="50800" dir="2700000" algn="tl" rotWithShape="0">
                    <a:prstClr val="black">
                      <a:alpha val="65000"/>
                    </a:prstClr>
                  </a:outerShdw>
                </a:effectLst>
              </a:rPr>
              <a:t>私有區塊鏈的可行性？</a:t>
            </a:r>
            <a:endParaRPr lang="zh-CN" altLang="en-US" spc="100" dirty="0">
              <a:effectLst>
                <a:outerShdw blurRad="88900" dist="50800" dir="2700000" algn="tl" rotWithShape="0">
                  <a:prstClr val="black">
                    <a:alpha val="65000"/>
                  </a:prstClr>
                </a:outerShdw>
              </a:effectLst>
            </a:endParaRPr>
          </a:p>
        </p:txBody>
      </p:sp>
      <p:grpSp>
        <p:nvGrpSpPr>
          <p:cNvPr id="90" name="群組 89">
            <a:extLst>
              <a:ext uri="{FF2B5EF4-FFF2-40B4-BE49-F238E27FC236}">
                <a16:creationId xmlns:a16="http://schemas.microsoft.com/office/drawing/2014/main" id="{81BDEFE0-D2BE-48A7-A02C-BA7FAB238DDC}"/>
              </a:ext>
            </a:extLst>
          </p:cNvPr>
          <p:cNvGrpSpPr/>
          <p:nvPr/>
        </p:nvGrpSpPr>
        <p:grpSpPr>
          <a:xfrm>
            <a:off x="11214630" y="6089529"/>
            <a:ext cx="1093484" cy="768471"/>
            <a:chOff x="7621997" y="5524323"/>
            <a:chExt cx="1778360" cy="1364891"/>
          </a:xfrm>
        </p:grpSpPr>
        <p:pic>
          <p:nvPicPr>
            <p:cNvPr id="91" name="圖片 90">
              <a:extLst>
                <a:ext uri="{FF2B5EF4-FFF2-40B4-BE49-F238E27FC236}">
                  <a16:creationId xmlns:a16="http://schemas.microsoft.com/office/drawing/2014/main" id="{A885A045-8FE4-4319-A66F-96A7EE2EE6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1997" y="5524323"/>
              <a:ext cx="1778360" cy="1364891"/>
            </a:xfrm>
            <a:prstGeom prst="rect">
              <a:avLst/>
            </a:prstGeom>
          </p:spPr>
        </p:pic>
        <p:sp>
          <p:nvSpPr>
            <p:cNvPr id="92" name="矩形 91">
              <a:extLst>
                <a:ext uri="{FF2B5EF4-FFF2-40B4-BE49-F238E27FC236}">
                  <a16:creationId xmlns:a16="http://schemas.microsoft.com/office/drawing/2014/main" id="{709BDE1E-F542-4F88-A8A2-C6C8773D436E}"/>
                </a:ext>
              </a:extLst>
            </p:cNvPr>
            <p:cNvSpPr/>
            <p:nvPr/>
          </p:nvSpPr>
          <p:spPr>
            <a:xfrm>
              <a:off x="8067420" y="5906423"/>
              <a:ext cx="877161" cy="573977"/>
            </a:xfrm>
            <a:prstGeom prst="rect">
              <a:avLst/>
            </a:prstGeom>
          </p:spPr>
          <p:txBody>
            <a:bodyPr wrap="square">
              <a:spAutoFit/>
            </a:bodyPr>
            <a:lstStyle/>
            <a:p>
              <a:pPr algn="ctr"/>
              <a:fld id="{A60C4597-589D-4A11-9817-77DC32EA032F}" type="slidenum">
                <a:rPr lang="en-US" altLang="zh-CN" sz="1500" b="1">
                  <a:solidFill>
                    <a:schemeClr val="bg1"/>
                  </a:solidFill>
                  <a:latin typeface="Segoe UI Light" pitchFamily="34" charset="0"/>
                  <a:ea typeface="专业字体设计服务/WWW.ZTSGC.COM/" pitchFamily="2" charset="-122"/>
                </a:rPr>
                <a:pPr algn="ctr"/>
                <a:t>11</a:t>
              </a:fld>
              <a:endParaRPr lang="zh-CN" altLang="en-US" sz="1500" b="1" dirty="0">
                <a:solidFill>
                  <a:schemeClr val="bg1"/>
                </a:solidFill>
                <a:latin typeface="Segoe UI Light" pitchFamily="34" charset="0"/>
                <a:ea typeface="专业字体设计服务/WWW.ZTSGC.COM/" pitchFamily="2" charset="-122"/>
              </a:endParaRPr>
            </a:p>
          </p:txBody>
        </p:sp>
      </p:grpSp>
      <p:sp>
        <p:nvSpPr>
          <p:cNvPr id="17" name="六边形 8">
            <a:extLst>
              <a:ext uri="{FF2B5EF4-FFF2-40B4-BE49-F238E27FC236}">
                <a16:creationId xmlns:a16="http://schemas.microsoft.com/office/drawing/2014/main" id="{36ADE4C8-5685-4448-9F15-D67691F6A846}"/>
              </a:ext>
            </a:extLst>
          </p:cNvPr>
          <p:cNvSpPr>
            <a:spLocks noChangeArrowheads="1"/>
          </p:cNvSpPr>
          <p:nvPr/>
        </p:nvSpPr>
        <p:spPr bwMode="auto">
          <a:xfrm rot="5400000">
            <a:off x="1162920" y="951840"/>
            <a:ext cx="2070104" cy="3832439"/>
          </a:xfrm>
          <a:prstGeom prst="roundRect">
            <a:avLst/>
          </a:prstGeom>
          <a:solidFill>
            <a:srgbClr val="FDFDFD">
              <a:alpha val="39999"/>
            </a:srgbClr>
          </a:solidFill>
          <a:ln w="6350">
            <a:solidFill>
              <a:srgbClr val="FFFFFF">
                <a:alpha val="50195"/>
              </a:srgbClr>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20" name="矩形 19">
            <a:extLst>
              <a:ext uri="{FF2B5EF4-FFF2-40B4-BE49-F238E27FC236}">
                <a16:creationId xmlns:a16="http://schemas.microsoft.com/office/drawing/2014/main" id="{A8052345-73A8-4C37-A89A-0DE5782B210E}"/>
              </a:ext>
            </a:extLst>
          </p:cNvPr>
          <p:cNvSpPr/>
          <p:nvPr/>
        </p:nvSpPr>
        <p:spPr>
          <a:xfrm>
            <a:off x="281752" y="4470281"/>
            <a:ext cx="4070114" cy="1815882"/>
          </a:xfrm>
          <a:prstGeom prst="rect">
            <a:avLst/>
          </a:prstGeom>
        </p:spPr>
        <p:txBody>
          <a:bodyPr wrap="square">
            <a:spAutoFit/>
            <a:scene3d>
              <a:camera prst="orthographicFront"/>
              <a:lightRig rig="threePt" dir="t"/>
            </a:scene3d>
            <a:sp3d contourW="12700"/>
          </a:bodyPr>
          <a:lstStyle/>
          <a:p>
            <a:pPr fontAlgn="base"/>
            <a:r>
              <a:rPr lang="zh-TW" altLang="en-US" sz="2800" dirty="0">
                <a:solidFill>
                  <a:schemeClr val="accent4">
                    <a:lumMod val="60000"/>
                    <a:lumOff val="40000"/>
                  </a:schemeClr>
                </a:solidFill>
                <a:latin typeface="華康華綜體W5" panose="020B0509000000000000" pitchFamily="49" charset="-120"/>
                <a:ea typeface="華康華綜體W5" panose="020B0509000000000000" pitchFamily="49" charset="-120"/>
              </a:rPr>
              <a:t>若私人網路區塊鏈的節點、機器太少，一旦防火牆被攻破、不慎連到外網，很容易被攻破。</a:t>
            </a:r>
            <a:endParaRPr lang="en-US" altLang="zh-TW" sz="2800" dirty="0">
              <a:solidFill>
                <a:schemeClr val="accent4">
                  <a:lumMod val="60000"/>
                  <a:lumOff val="40000"/>
                </a:schemeClr>
              </a:solidFill>
              <a:latin typeface="華康華綜體W5" panose="020B0509000000000000" pitchFamily="49" charset="-120"/>
              <a:ea typeface="華康華綜體W5" panose="020B0509000000000000" pitchFamily="49" charset="-120"/>
            </a:endParaRPr>
          </a:p>
        </p:txBody>
      </p:sp>
      <p:sp>
        <p:nvSpPr>
          <p:cNvPr id="24" name="矩形 23">
            <a:extLst>
              <a:ext uri="{FF2B5EF4-FFF2-40B4-BE49-F238E27FC236}">
                <a16:creationId xmlns:a16="http://schemas.microsoft.com/office/drawing/2014/main" id="{74289D20-5DB6-4078-BDE1-F9989DD81F76}"/>
              </a:ext>
            </a:extLst>
          </p:cNvPr>
          <p:cNvSpPr/>
          <p:nvPr/>
        </p:nvSpPr>
        <p:spPr>
          <a:xfrm>
            <a:off x="5698735" y="4470281"/>
            <a:ext cx="1686103" cy="523220"/>
          </a:xfrm>
          <a:prstGeom prst="rect">
            <a:avLst/>
          </a:prstGeom>
        </p:spPr>
        <p:txBody>
          <a:bodyPr wrap="square">
            <a:spAutoFit/>
            <a:scene3d>
              <a:camera prst="orthographicFront"/>
              <a:lightRig rig="threePt" dir="t"/>
            </a:scene3d>
            <a:sp3d contourW="12700"/>
          </a:bodyPr>
          <a:lstStyle/>
          <a:p>
            <a:pPr fontAlgn="base"/>
            <a:r>
              <a:rPr lang="zh-TW" altLang="en-US" sz="2800" dirty="0">
                <a:solidFill>
                  <a:schemeClr val="accent4">
                    <a:lumMod val="60000"/>
                    <a:lumOff val="40000"/>
                  </a:schemeClr>
                </a:solidFill>
                <a:latin typeface="華康華綜體W5" panose="020B0509000000000000" pitchFamily="49" charset="-120"/>
                <a:ea typeface="華康華綜體W5" panose="020B0509000000000000" pitchFamily="49" charset="-120"/>
              </a:rPr>
              <a:t>昂貴。</a:t>
            </a:r>
            <a:endParaRPr lang="en-US" altLang="zh-TW" sz="2800" dirty="0">
              <a:solidFill>
                <a:schemeClr val="accent4">
                  <a:lumMod val="60000"/>
                  <a:lumOff val="40000"/>
                </a:schemeClr>
              </a:solidFill>
              <a:latin typeface="華康華綜體W5" panose="020B0509000000000000" pitchFamily="49" charset="-120"/>
              <a:ea typeface="華康華綜體W5" panose="020B0509000000000000" pitchFamily="49" charset="-120"/>
            </a:endParaRPr>
          </a:p>
        </p:txBody>
      </p:sp>
      <p:sp>
        <p:nvSpPr>
          <p:cNvPr id="25" name="矩形 24">
            <a:extLst>
              <a:ext uri="{FF2B5EF4-FFF2-40B4-BE49-F238E27FC236}">
                <a16:creationId xmlns:a16="http://schemas.microsoft.com/office/drawing/2014/main" id="{3465AFEE-DF35-498C-9FFD-F18C1A3F7560}"/>
              </a:ext>
            </a:extLst>
          </p:cNvPr>
          <p:cNvSpPr/>
          <p:nvPr/>
        </p:nvSpPr>
        <p:spPr>
          <a:xfrm>
            <a:off x="8536262" y="4522215"/>
            <a:ext cx="2775374" cy="523220"/>
          </a:xfrm>
          <a:prstGeom prst="rect">
            <a:avLst/>
          </a:prstGeom>
        </p:spPr>
        <p:txBody>
          <a:bodyPr wrap="square">
            <a:spAutoFit/>
            <a:scene3d>
              <a:camera prst="orthographicFront"/>
              <a:lightRig rig="threePt" dir="t"/>
            </a:scene3d>
            <a:sp3d contourW="12700"/>
          </a:bodyPr>
          <a:lstStyle/>
          <a:p>
            <a:pPr fontAlgn="base"/>
            <a:r>
              <a:rPr lang="zh-TW" altLang="en-US" sz="2800" dirty="0">
                <a:solidFill>
                  <a:schemeClr val="accent4">
                    <a:lumMod val="60000"/>
                    <a:lumOff val="40000"/>
                  </a:schemeClr>
                </a:solidFill>
                <a:latin typeface="華康華綜體W5" panose="020B0509000000000000" pitchFamily="49" charset="-120"/>
                <a:ea typeface="華康華綜體W5" panose="020B0509000000000000" pitchFamily="49" charset="-120"/>
              </a:rPr>
              <a:t>自己不信任自己？</a:t>
            </a:r>
          </a:p>
        </p:txBody>
      </p:sp>
      <p:pic>
        <p:nvPicPr>
          <p:cNvPr id="5122" name="Picture 2" descr="ãblockchain technologyãçåçæå°çµæ">
            <a:extLst>
              <a:ext uri="{FF2B5EF4-FFF2-40B4-BE49-F238E27FC236}">
                <a16:creationId xmlns:a16="http://schemas.microsoft.com/office/drawing/2014/main" id="{49E83076-783F-4127-8014-89DE70DE84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45" y="1971265"/>
            <a:ext cx="3452654" cy="1793586"/>
          </a:xfrm>
          <a:prstGeom prst="rect">
            <a:avLst/>
          </a:prstGeom>
          <a:noFill/>
          <a:extLst>
            <a:ext uri="{909E8E84-426E-40DD-AFC4-6F175D3DCCD1}">
              <a14:hiddenFill xmlns:a14="http://schemas.microsoft.com/office/drawing/2010/main">
                <a:solidFill>
                  <a:srgbClr val="FFFFFF"/>
                </a:solidFill>
              </a14:hiddenFill>
            </a:ext>
          </a:extLst>
        </p:spPr>
      </p:pic>
      <p:sp>
        <p:nvSpPr>
          <p:cNvPr id="38" name="六边形 8">
            <a:extLst>
              <a:ext uri="{FF2B5EF4-FFF2-40B4-BE49-F238E27FC236}">
                <a16:creationId xmlns:a16="http://schemas.microsoft.com/office/drawing/2014/main" id="{FC24EE56-010B-4573-B92D-D04A71C1E6AF}"/>
              </a:ext>
            </a:extLst>
          </p:cNvPr>
          <p:cNvSpPr>
            <a:spLocks noChangeArrowheads="1"/>
          </p:cNvSpPr>
          <p:nvPr/>
        </p:nvSpPr>
        <p:spPr bwMode="auto">
          <a:xfrm rot="5400000">
            <a:off x="5275004" y="1100305"/>
            <a:ext cx="2070104" cy="3535507"/>
          </a:xfrm>
          <a:prstGeom prst="roundRect">
            <a:avLst/>
          </a:prstGeom>
          <a:solidFill>
            <a:srgbClr val="FDFDFD">
              <a:alpha val="39999"/>
            </a:srgbClr>
          </a:solidFill>
          <a:ln w="6350">
            <a:solidFill>
              <a:srgbClr val="FFFFFF">
                <a:alpha val="50195"/>
              </a:srgbClr>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39" name="六边形 8">
            <a:extLst>
              <a:ext uri="{FF2B5EF4-FFF2-40B4-BE49-F238E27FC236}">
                <a16:creationId xmlns:a16="http://schemas.microsoft.com/office/drawing/2014/main" id="{918FD6CF-51E7-40C0-A42C-84BCF95425A8}"/>
              </a:ext>
            </a:extLst>
          </p:cNvPr>
          <p:cNvSpPr>
            <a:spLocks noChangeArrowheads="1"/>
          </p:cNvSpPr>
          <p:nvPr/>
        </p:nvSpPr>
        <p:spPr bwMode="auto">
          <a:xfrm rot="5400000">
            <a:off x="9071304" y="1227563"/>
            <a:ext cx="2070104" cy="3227999"/>
          </a:xfrm>
          <a:prstGeom prst="roundRect">
            <a:avLst/>
          </a:prstGeom>
          <a:solidFill>
            <a:srgbClr val="FDFDFD">
              <a:alpha val="39999"/>
            </a:srgbClr>
          </a:solidFill>
          <a:ln w="6350">
            <a:solidFill>
              <a:srgbClr val="FFFFFF">
                <a:alpha val="50195"/>
              </a:srgbClr>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pic>
        <p:nvPicPr>
          <p:cNvPr id="5124" name="Picture 4" descr="ãblockchain technologyãçåçæå°çµæ">
            <a:extLst>
              <a:ext uri="{FF2B5EF4-FFF2-40B4-BE49-F238E27FC236}">
                <a16:creationId xmlns:a16="http://schemas.microsoft.com/office/drawing/2014/main" id="{477DA02A-6337-4BFF-A246-B322919594E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7711" y="1944031"/>
            <a:ext cx="2864690" cy="184805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ãblockchain technologyãçåçæå°çµæ">
            <a:extLst>
              <a:ext uri="{FF2B5EF4-FFF2-40B4-BE49-F238E27FC236}">
                <a16:creationId xmlns:a16="http://schemas.microsoft.com/office/drawing/2014/main" id="{427FAACC-BD2B-43DA-A060-204554E7BDF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97648" y="1947202"/>
            <a:ext cx="2617415" cy="1817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64118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圖片 17">
            <a:extLst>
              <a:ext uri="{FF2B5EF4-FFF2-40B4-BE49-F238E27FC236}">
                <a16:creationId xmlns:a16="http://schemas.microsoft.com/office/drawing/2014/main" id="{7B744CA8-E737-4945-BF59-B0D19C5BD8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4131" y="718749"/>
            <a:ext cx="6363738" cy="6363738"/>
          </a:xfrm>
          <a:prstGeom prst="rect">
            <a:avLst/>
          </a:prstGeom>
        </p:spPr>
      </p:pic>
      <p:grpSp>
        <p:nvGrpSpPr>
          <p:cNvPr id="43" name="组合 42"/>
          <p:cNvGrpSpPr/>
          <p:nvPr/>
        </p:nvGrpSpPr>
        <p:grpSpPr>
          <a:xfrm>
            <a:off x="0" y="687070"/>
            <a:ext cx="12192965" cy="694056"/>
            <a:chOff x="0" y="623570"/>
            <a:chExt cx="12192965" cy="694056"/>
          </a:xfrm>
        </p:grpSpPr>
        <p:cxnSp>
          <p:nvCxnSpPr>
            <p:cNvPr id="44" name="直接连接符 43"/>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sp>
        <p:nvSpPr>
          <p:cNvPr id="53" name="文本框 52"/>
          <p:cNvSpPr txBox="1"/>
          <p:nvPr/>
        </p:nvSpPr>
        <p:spPr>
          <a:xfrm>
            <a:off x="625261" y="302189"/>
            <a:ext cx="7749481" cy="523220"/>
          </a:xfrm>
          <a:prstGeom prst="rect">
            <a:avLst/>
          </a:prstGeom>
          <a:noFill/>
        </p:spPr>
        <p:txBody>
          <a:bodyPr wrap="square" rtlCol="0">
            <a:spAutoFit/>
            <a:scene3d>
              <a:camera prst="orthographicFront"/>
              <a:lightRig rig="threePt" dir="t"/>
            </a:scene3d>
            <a:sp3d contourW="12700"/>
          </a:bodyPr>
          <a:lstStyle>
            <a:defPPr>
              <a:defRPr lang="zh-CN"/>
            </a:defPPr>
            <a:lvl1pPr lvl="0">
              <a:defRPr sz="2800">
                <a:solidFill>
                  <a:prstClr val="white"/>
                </a:solidFill>
                <a:latin typeface="華康華綜體W5(P)" panose="020B0500000000000000" pitchFamily="34" charset="-120"/>
                <a:ea typeface="華康華綜體W5(P)" panose="020B0500000000000000" pitchFamily="34" charset="-120"/>
              </a:defRPr>
            </a:lvl1pPr>
          </a:lstStyle>
          <a:p>
            <a:pPr lvl="0">
              <a:defRPr/>
            </a:pPr>
            <a:r>
              <a:rPr lang="zh-TW" altLang="en-US" spc="100" dirty="0">
                <a:effectLst>
                  <a:outerShdw blurRad="88900" dist="50800" dir="2700000" algn="tl" rotWithShape="0">
                    <a:prstClr val="black">
                      <a:alpha val="65000"/>
                    </a:prstClr>
                  </a:outerShdw>
                </a:effectLst>
              </a:rPr>
              <a:t>私有區塊鏈的可行性？</a:t>
            </a:r>
            <a:endParaRPr lang="zh-CN" altLang="en-US" spc="100" dirty="0">
              <a:effectLst>
                <a:outerShdw blurRad="88900" dist="50800" dir="2700000" algn="tl" rotWithShape="0">
                  <a:prstClr val="black">
                    <a:alpha val="65000"/>
                  </a:prstClr>
                </a:outerShdw>
              </a:effectLst>
            </a:endParaRPr>
          </a:p>
        </p:txBody>
      </p:sp>
      <p:grpSp>
        <p:nvGrpSpPr>
          <p:cNvPr id="90" name="群組 89">
            <a:extLst>
              <a:ext uri="{FF2B5EF4-FFF2-40B4-BE49-F238E27FC236}">
                <a16:creationId xmlns:a16="http://schemas.microsoft.com/office/drawing/2014/main" id="{81BDEFE0-D2BE-48A7-A02C-BA7FAB238DDC}"/>
              </a:ext>
            </a:extLst>
          </p:cNvPr>
          <p:cNvGrpSpPr/>
          <p:nvPr/>
        </p:nvGrpSpPr>
        <p:grpSpPr>
          <a:xfrm>
            <a:off x="11214630" y="6089529"/>
            <a:ext cx="1093484" cy="768471"/>
            <a:chOff x="7621997" y="5524323"/>
            <a:chExt cx="1778360" cy="1364891"/>
          </a:xfrm>
        </p:grpSpPr>
        <p:pic>
          <p:nvPicPr>
            <p:cNvPr id="91" name="圖片 90">
              <a:extLst>
                <a:ext uri="{FF2B5EF4-FFF2-40B4-BE49-F238E27FC236}">
                  <a16:creationId xmlns:a16="http://schemas.microsoft.com/office/drawing/2014/main" id="{A885A045-8FE4-4319-A66F-96A7EE2EE6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1997" y="5524323"/>
              <a:ext cx="1778360" cy="1364891"/>
            </a:xfrm>
            <a:prstGeom prst="rect">
              <a:avLst/>
            </a:prstGeom>
          </p:spPr>
        </p:pic>
        <p:sp>
          <p:nvSpPr>
            <p:cNvPr id="92" name="矩形 91">
              <a:extLst>
                <a:ext uri="{FF2B5EF4-FFF2-40B4-BE49-F238E27FC236}">
                  <a16:creationId xmlns:a16="http://schemas.microsoft.com/office/drawing/2014/main" id="{709BDE1E-F542-4F88-A8A2-C6C8773D436E}"/>
                </a:ext>
              </a:extLst>
            </p:cNvPr>
            <p:cNvSpPr/>
            <p:nvPr/>
          </p:nvSpPr>
          <p:spPr>
            <a:xfrm>
              <a:off x="8067420" y="5906423"/>
              <a:ext cx="877161" cy="573977"/>
            </a:xfrm>
            <a:prstGeom prst="rect">
              <a:avLst/>
            </a:prstGeom>
          </p:spPr>
          <p:txBody>
            <a:bodyPr wrap="square">
              <a:spAutoFit/>
            </a:bodyPr>
            <a:lstStyle/>
            <a:p>
              <a:pPr algn="ctr"/>
              <a:fld id="{A60C4597-589D-4A11-9817-77DC32EA032F}" type="slidenum">
                <a:rPr lang="en-US" altLang="zh-CN" sz="1500" b="1">
                  <a:solidFill>
                    <a:schemeClr val="bg1"/>
                  </a:solidFill>
                  <a:latin typeface="Segoe UI Light" pitchFamily="34" charset="0"/>
                  <a:ea typeface="专业字体设计服务/WWW.ZTSGC.COM/" pitchFamily="2" charset="-122"/>
                </a:rPr>
                <a:pPr algn="ctr"/>
                <a:t>12</a:t>
              </a:fld>
              <a:endParaRPr lang="zh-CN" altLang="en-US" sz="1500" b="1" dirty="0">
                <a:solidFill>
                  <a:schemeClr val="bg1"/>
                </a:solidFill>
                <a:latin typeface="Segoe UI Light" pitchFamily="34" charset="0"/>
                <a:ea typeface="专业字体设计服务/WWW.ZTSGC.COM/" pitchFamily="2" charset="-122"/>
              </a:endParaRPr>
            </a:p>
          </p:txBody>
        </p:sp>
      </p:grpSp>
      <p:sp>
        <p:nvSpPr>
          <p:cNvPr id="16" name="文本框 52"/>
          <p:cNvSpPr txBox="1"/>
          <p:nvPr/>
        </p:nvSpPr>
        <p:spPr>
          <a:xfrm>
            <a:off x="625261" y="1381125"/>
            <a:ext cx="10589369" cy="523220"/>
          </a:xfrm>
          <a:prstGeom prst="rect">
            <a:avLst/>
          </a:prstGeom>
          <a:noFill/>
        </p:spPr>
        <p:txBody>
          <a:bodyPr wrap="square" rtlCol="0">
            <a:spAutoFit/>
            <a:scene3d>
              <a:camera prst="orthographicFront"/>
              <a:lightRig rig="threePt" dir="t"/>
            </a:scene3d>
            <a:sp3d contourW="12700"/>
          </a:bodyPr>
          <a:lstStyle>
            <a:defPPr>
              <a:defRPr lang="zh-CN"/>
            </a:defPPr>
            <a:lvl1pPr lvl="0">
              <a:defRPr sz="2800">
                <a:solidFill>
                  <a:prstClr val="white"/>
                </a:solidFill>
                <a:latin typeface="華康華綜體W5(P)" panose="020B0500000000000000" pitchFamily="34" charset="-120"/>
                <a:ea typeface="華康華綜體W5(P)" panose="020B0500000000000000" pitchFamily="34" charset="-120"/>
              </a:defRPr>
            </a:lvl1pPr>
          </a:lstStyle>
          <a:p>
            <a:pPr fontAlgn="base"/>
            <a:r>
              <a:rPr lang="zh-TW" altLang="en-US" dirty="0"/>
              <a:t> </a:t>
            </a:r>
          </a:p>
        </p:txBody>
      </p:sp>
      <p:pic>
        <p:nvPicPr>
          <p:cNvPr id="1026" name="Picture 2" descr="https://lh4.googleusercontent.com/bx3wtj6y7AfYf-UCBHFBVTDRl6SAyOv2XarcGbm1J7GRnyCxcMkpXCHFJXxZokXaXrpXIvN0bCjFBcCTLUHbeDCSywfxWIuUggek1i7BNHyEWH8z7e8RP96ZLT2M6eS9NBjztSO6L2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526" y="1904345"/>
            <a:ext cx="3881187" cy="19103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7110E525-B5D8-43B4-AD6A-0AEBD7172818}"/>
              </a:ext>
            </a:extLst>
          </p:cNvPr>
          <p:cNvGraphicFramePr>
            <a:graphicFrameLocks noGrp="1"/>
          </p:cNvGraphicFramePr>
          <p:nvPr>
            <p:extLst>
              <p:ext uri="{D42A27DB-BD31-4B8C-83A1-F6EECF244321}">
                <p14:modId xmlns:p14="http://schemas.microsoft.com/office/powerpoint/2010/main" val="3592802881"/>
              </p:ext>
            </p:extLst>
          </p:nvPr>
        </p:nvGraphicFramePr>
        <p:xfrm>
          <a:off x="58073" y="1243279"/>
          <a:ext cx="11969792" cy="4738684"/>
        </p:xfrm>
        <a:graphic>
          <a:graphicData uri="http://schemas.openxmlformats.org/drawingml/2006/table">
            <a:tbl>
              <a:tblPr firstRow="1" bandRow="1">
                <a:tableStyleId>{3B4B98B0-60AC-42C2-AFA5-B58CD77FA1E5}</a:tableStyleId>
              </a:tblPr>
              <a:tblGrid>
                <a:gridCol w="2296200">
                  <a:extLst>
                    <a:ext uri="{9D8B030D-6E8A-4147-A177-3AD203B41FA5}">
                      <a16:colId xmlns:a16="http://schemas.microsoft.com/office/drawing/2014/main" val="1823829922"/>
                    </a:ext>
                  </a:extLst>
                </a:gridCol>
                <a:gridCol w="3688696">
                  <a:extLst>
                    <a:ext uri="{9D8B030D-6E8A-4147-A177-3AD203B41FA5}">
                      <a16:colId xmlns:a16="http://schemas.microsoft.com/office/drawing/2014/main" val="476729324"/>
                    </a:ext>
                  </a:extLst>
                </a:gridCol>
                <a:gridCol w="2992448">
                  <a:extLst>
                    <a:ext uri="{9D8B030D-6E8A-4147-A177-3AD203B41FA5}">
                      <a16:colId xmlns:a16="http://schemas.microsoft.com/office/drawing/2014/main" val="4116064402"/>
                    </a:ext>
                  </a:extLst>
                </a:gridCol>
                <a:gridCol w="2992448">
                  <a:extLst>
                    <a:ext uri="{9D8B030D-6E8A-4147-A177-3AD203B41FA5}">
                      <a16:colId xmlns:a16="http://schemas.microsoft.com/office/drawing/2014/main" val="3397785739"/>
                    </a:ext>
                  </a:extLst>
                </a:gridCol>
              </a:tblGrid>
              <a:tr h="837742">
                <a:tc>
                  <a:txBody>
                    <a:bodyPr/>
                    <a:lstStyle/>
                    <a:p>
                      <a:pPr algn="ctr"/>
                      <a:r>
                        <a:rPr lang="zh-TW" altLang="en-US" sz="4400" b="0" dirty="0">
                          <a:ln>
                            <a:solidFill>
                              <a:schemeClr val="bg1"/>
                            </a:solidFill>
                          </a:ln>
                          <a:solidFill>
                            <a:srgbClr val="FF0000"/>
                          </a:solidFill>
                          <a:latin typeface="華康華綜體W5" panose="020B0509000000000000" pitchFamily="49" charset="-120"/>
                          <a:ea typeface="華康華綜體W5" panose="020B0509000000000000" pitchFamily="49" charset="-120"/>
                        </a:rPr>
                        <a:t>特性</a:t>
                      </a:r>
                    </a:p>
                  </a:txBody>
                  <a:tcPr anchor="ctr"/>
                </a:tc>
                <a:tc>
                  <a:txBody>
                    <a:bodyPr/>
                    <a:lstStyle/>
                    <a:p>
                      <a:pPr algn="ctr"/>
                      <a:r>
                        <a:rPr lang="zh-TW" altLang="en-US" sz="4400" b="0" dirty="0">
                          <a:ln>
                            <a:solidFill>
                              <a:schemeClr val="bg1"/>
                            </a:solidFill>
                          </a:ln>
                          <a:solidFill>
                            <a:srgbClr val="FF0000"/>
                          </a:solidFill>
                          <a:latin typeface="華康華綜體W5" panose="020B0509000000000000" pitchFamily="49" charset="-120"/>
                          <a:ea typeface="華康華綜體W5" panose="020B0509000000000000" pitchFamily="49" charset="-120"/>
                        </a:rPr>
                        <a:t>公共區塊鏈</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4400" b="0" dirty="0">
                          <a:ln>
                            <a:solidFill>
                              <a:schemeClr val="bg1"/>
                            </a:solidFill>
                          </a:ln>
                          <a:solidFill>
                            <a:srgbClr val="FF0000"/>
                          </a:solidFill>
                          <a:latin typeface="華康華綜體W5" panose="020B0509000000000000" pitchFamily="49" charset="-120"/>
                          <a:ea typeface="華康華綜體W5" panose="020B0509000000000000" pitchFamily="49" charset="-120"/>
                        </a:rPr>
                        <a:t>聯合區塊鏈</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4400" b="0" dirty="0">
                          <a:ln>
                            <a:solidFill>
                              <a:schemeClr val="bg1"/>
                            </a:solidFill>
                          </a:ln>
                          <a:solidFill>
                            <a:srgbClr val="FF0000"/>
                          </a:solidFill>
                          <a:latin typeface="華康華綜體W5" panose="020B0509000000000000" pitchFamily="49" charset="-120"/>
                          <a:ea typeface="華康華綜體W5" panose="020B0509000000000000" pitchFamily="49" charset="-120"/>
                        </a:rPr>
                        <a:t>私有區塊鏈</a:t>
                      </a:r>
                    </a:p>
                  </a:txBody>
                  <a:tcPr anchor="ctr"/>
                </a:tc>
                <a:extLst>
                  <a:ext uri="{0D108BD9-81ED-4DB2-BD59-A6C34878D82A}">
                    <a16:rowId xmlns:a16="http://schemas.microsoft.com/office/drawing/2014/main" val="3040143790"/>
                  </a:ext>
                </a:extLst>
              </a:tr>
              <a:tr h="650157">
                <a:tc>
                  <a:txBody>
                    <a:bodyPr/>
                    <a:lstStyle/>
                    <a:p>
                      <a:pPr algn="ctr"/>
                      <a:r>
                        <a:rPr lang="zh-TW" altLang="en-US" sz="2400" dirty="0">
                          <a:solidFill>
                            <a:schemeClr val="accent4">
                              <a:lumMod val="60000"/>
                              <a:lumOff val="40000"/>
                            </a:schemeClr>
                          </a:solidFill>
                          <a:latin typeface="華康華綜體W5" panose="020B0509000000000000" pitchFamily="49" charset="-120"/>
                          <a:ea typeface="華康華綜體W5" panose="020B0509000000000000" pitchFamily="49" charset="-120"/>
                        </a:rPr>
                        <a:t>共識決的決定</a:t>
                      </a:r>
                    </a:p>
                  </a:txBody>
                  <a:tcPr anchor="ctr"/>
                </a:tc>
                <a:tc>
                  <a:txBody>
                    <a:bodyPr/>
                    <a:lstStyle/>
                    <a:p>
                      <a:pPr algn="ctr"/>
                      <a:r>
                        <a:rPr lang="zh-TW" altLang="en-US" sz="2800" dirty="0">
                          <a:solidFill>
                            <a:schemeClr val="accent4">
                              <a:lumMod val="20000"/>
                              <a:lumOff val="80000"/>
                            </a:schemeClr>
                          </a:solidFill>
                          <a:latin typeface="華康華綜體W5" panose="020B0509000000000000" pitchFamily="49" charset="-120"/>
                          <a:ea typeface="華康華綜體W5" panose="020B0509000000000000" pitchFamily="49" charset="-120"/>
                        </a:rPr>
                        <a:t>所有人</a:t>
                      </a:r>
                    </a:p>
                  </a:txBody>
                  <a:tcPr anchor="ctr"/>
                </a:tc>
                <a:tc>
                  <a:txBody>
                    <a:bodyPr/>
                    <a:lstStyle/>
                    <a:p>
                      <a:pPr algn="ctr"/>
                      <a:r>
                        <a:rPr lang="zh-TW" altLang="en-US" sz="2800" dirty="0">
                          <a:solidFill>
                            <a:schemeClr val="accent4">
                              <a:lumMod val="20000"/>
                              <a:lumOff val="80000"/>
                            </a:schemeClr>
                          </a:solidFill>
                          <a:latin typeface="華康華綜體W5" panose="020B0509000000000000" pitchFamily="49" charset="-120"/>
                          <a:ea typeface="華康華綜體W5" panose="020B0509000000000000" pitchFamily="49" charset="-120"/>
                        </a:rPr>
                        <a:t>特定被選擇的人</a:t>
                      </a:r>
                    </a:p>
                  </a:txBody>
                  <a:tcPr anchor="ctr"/>
                </a:tc>
                <a:tc>
                  <a:txBody>
                    <a:bodyPr/>
                    <a:lstStyle/>
                    <a:p>
                      <a:pPr algn="ctr"/>
                      <a:r>
                        <a:rPr lang="zh-TW" altLang="en-US" sz="2800" dirty="0">
                          <a:solidFill>
                            <a:schemeClr val="accent4">
                              <a:lumMod val="20000"/>
                              <a:lumOff val="80000"/>
                            </a:schemeClr>
                          </a:solidFill>
                          <a:latin typeface="華康華綜體W5" panose="020B0509000000000000" pitchFamily="49" charset="-120"/>
                          <a:ea typeface="華康華綜體W5" panose="020B0509000000000000" pitchFamily="49" charset="-120"/>
                        </a:rPr>
                        <a:t>特定組織</a:t>
                      </a:r>
                    </a:p>
                  </a:txBody>
                  <a:tcPr anchor="ctr"/>
                </a:tc>
                <a:extLst>
                  <a:ext uri="{0D108BD9-81ED-4DB2-BD59-A6C34878D82A}">
                    <a16:rowId xmlns:a16="http://schemas.microsoft.com/office/drawing/2014/main" val="3198150499"/>
                  </a:ext>
                </a:extLst>
              </a:tr>
              <a:tr h="650157">
                <a:tc>
                  <a:txBody>
                    <a:bodyPr/>
                    <a:lstStyle/>
                    <a:p>
                      <a:pPr algn="ctr"/>
                      <a:r>
                        <a:rPr lang="zh-TW" altLang="en-US" sz="2400" dirty="0">
                          <a:solidFill>
                            <a:schemeClr val="accent4">
                              <a:lumMod val="60000"/>
                              <a:lumOff val="40000"/>
                            </a:schemeClr>
                          </a:solidFill>
                          <a:latin typeface="華康華綜體W5" panose="020B0509000000000000" pitchFamily="49" charset="-120"/>
                          <a:ea typeface="華康華綜體W5" panose="020B0509000000000000" pitchFamily="49" charset="-120"/>
                        </a:rPr>
                        <a:t>閱讀的權線</a:t>
                      </a:r>
                    </a:p>
                  </a:txBody>
                  <a:tcPr anchor="ctr"/>
                </a:tc>
                <a:tc>
                  <a:txBody>
                    <a:bodyPr/>
                    <a:lstStyle/>
                    <a:p>
                      <a:pPr algn="ctr"/>
                      <a:r>
                        <a:rPr lang="zh-TW" altLang="en-US" sz="2800" dirty="0">
                          <a:solidFill>
                            <a:schemeClr val="accent4">
                              <a:lumMod val="20000"/>
                              <a:lumOff val="80000"/>
                            </a:schemeClr>
                          </a:solidFill>
                          <a:latin typeface="華康華綜體W5" panose="020B0509000000000000" pitchFamily="49" charset="-120"/>
                          <a:ea typeface="華康華綜體W5" panose="020B0509000000000000" pitchFamily="49" charset="-120"/>
                        </a:rPr>
                        <a:t>完全公開</a:t>
                      </a:r>
                    </a:p>
                  </a:txBody>
                  <a:tcPr anchor="ctr"/>
                </a:tc>
                <a:tc>
                  <a:txBody>
                    <a:bodyPr/>
                    <a:lstStyle/>
                    <a:p>
                      <a:pPr algn="ctr"/>
                      <a:r>
                        <a:rPr lang="zh-TW" altLang="en-US" sz="2800" dirty="0">
                          <a:solidFill>
                            <a:schemeClr val="accent4">
                              <a:lumMod val="20000"/>
                              <a:lumOff val="80000"/>
                            </a:schemeClr>
                          </a:solidFill>
                          <a:latin typeface="華康華綜體W5" panose="020B0509000000000000" pitchFamily="49" charset="-120"/>
                          <a:ea typeface="華康華綜體W5" panose="020B0509000000000000" pitchFamily="49" charset="-120"/>
                        </a:rPr>
                        <a:t>可被公開或限制</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800" dirty="0">
                          <a:solidFill>
                            <a:schemeClr val="accent4">
                              <a:lumMod val="20000"/>
                              <a:lumOff val="80000"/>
                            </a:schemeClr>
                          </a:solidFill>
                          <a:latin typeface="華康華綜體W5" panose="020B0509000000000000" pitchFamily="49" charset="-120"/>
                          <a:ea typeface="華康華綜體W5" panose="020B0509000000000000" pitchFamily="49" charset="-120"/>
                        </a:rPr>
                        <a:t>可被公開或限制</a:t>
                      </a:r>
                    </a:p>
                  </a:txBody>
                  <a:tcPr anchor="ctr"/>
                </a:tc>
                <a:extLst>
                  <a:ext uri="{0D108BD9-81ED-4DB2-BD59-A6C34878D82A}">
                    <a16:rowId xmlns:a16="http://schemas.microsoft.com/office/drawing/2014/main" val="643733122"/>
                  </a:ext>
                </a:extLst>
              </a:tr>
              <a:tr h="650157">
                <a:tc>
                  <a:txBody>
                    <a:bodyPr/>
                    <a:lstStyle/>
                    <a:p>
                      <a:pPr algn="ctr"/>
                      <a:r>
                        <a:rPr lang="zh-TW" altLang="en-US" sz="2400" dirty="0">
                          <a:solidFill>
                            <a:schemeClr val="accent4">
                              <a:lumMod val="60000"/>
                              <a:lumOff val="40000"/>
                            </a:schemeClr>
                          </a:solidFill>
                          <a:latin typeface="華康華綜體W5" panose="020B0509000000000000" pitchFamily="49" charset="-120"/>
                          <a:ea typeface="華康華綜體W5" panose="020B0509000000000000" pitchFamily="49" charset="-120"/>
                        </a:rPr>
                        <a:t>不變性</a:t>
                      </a:r>
                    </a:p>
                  </a:txBody>
                  <a:tcPr anchor="ctr"/>
                </a:tc>
                <a:tc>
                  <a:txBody>
                    <a:bodyPr/>
                    <a:lstStyle/>
                    <a:p>
                      <a:pPr algn="ctr"/>
                      <a:r>
                        <a:rPr lang="zh-TW" altLang="en-US" sz="2800" dirty="0">
                          <a:solidFill>
                            <a:schemeClr val="accent4">
                              <a:lumMod val="20000"/>
                              <a:lumOff val="80000"/>
                            </a:schemeClr>
                          </a:solidFill>
                          <a:latin typeface="華康華綜體W5" panose="020B0509000000000000" pitchFamily="49" charset="-120"/>
                          <a:ea typeface="華康華綜體W5" panose="020B0509000000000000" pitchFamily="49" charset="-120"/>
                        </a:rPr>
                        <a:t>幾乎不可能被竄改</a:t>
                      </a:r>
                    </a:p>
                  </a:txBody>
                  <a:tcPr anchor="ctr"/>
                </a:tc>
                <a:tc>
                  <a:txBody>
                    <a:bodyPr/>
                    <a:lstStyle/>
                    <a:p>
                      <a:pPr algn="ctr"/>
                      <a:r>
                        <a:rPr lang="zh-TW" altLang="en-US" sz="2800" dirty="0">
                          <a:solidFill>
                            <a:schemeClr val="accent4">
                              <a:lumMod val="20000"/>
                              <a:lumOff val="80000"/>
                            </a:schemeClr>
                          </a:solidFill>
                          <a:latin typeface="華康華綜體W5" panose="020B0509000000000000" pitchFamily="49" charset="-120"/>
                          <a:ea typeface="華康華綜體W5" panose="020B0509000000000000" pitchFamily="49" charset="-120"/>
                        </a:rPr>
                        <a:t>可被竄改</a:t>
                      </a:r>
                    </a:p>
                  </a:txBody>
                  <a:tcPr anchor="ctr"/>
                </a:tc>
                <a:tc>
                  <a:txBody>
                    <a:bodyPr/>
                    <a:lstStyle/>
                    <a:p>
                      <a:pPr algn="ctr"/>
                      <a:r>
                        <a:rPr lang="zh-TW" altLang="en-US" sz="2800" dirty="0">
                          <a:solidFill>
                            <a:schemeClr val="accent4">
                              <a:lumMod val="20000"/>
                              <a:lumOff val="80000"/>
                            </a:schemeClr>
                          </a:solidFill>
                          <a:latin typeface="華康華綜體W5" panose="020B0509000000000000" pitchFamily="49" charset="-120"/>
                          <a:ea typeface="華康華綜體W5" panose="020B0509000000000000" pitchFamily="49" charset="-120"/>
                        </a:rPr>
                        <a:t>可被竄改</a:t>
                      </a:r>
                    </a:p>
                  </a:txBody>
                  <a:tcPr anchor="ctr"/>
                </a:tc>
                <a:extLst>
                  <a:ext uri="{0D108BD9-81ED-4DB2-BD59-A6C34878D82A}">
                    <a16:rowId xmlns:a16="http://schemas.microsoft.com/office/drawing/2014/main" val="100868254"/>
                  </a:ext>
                </a:extLst>
              </a:tr>
              <a:tr h="650157">
                <a:tc>
                  <a:txBody>
                    <a:bodyPr/>
                    <a:lstStyle/>
                    <a:p>
                      <a:pPr algn="ctr"/>
                      <a:r>
                        <a:rPr lang="zh-TW" altLang="en-US" sz="2400" dirty="0">
                          <a:solidFill>
                            <a:schemeClr val="accent4">
                              <a:lumMod val="60000"/>
                              <a:lumOff val="40000"/>
                            </a:schemeClr>
                          </a:solidFill>
                          <a:latin typeface="華康華綜體W5" panose="020B0509000000000000" pitchFamily="49" charset="-120"/>
                          <a:ea typeface="華康華綜體W5" panose="020B0509000000000000" pitchFamily="49" charset="-120"/>
                        </a:rPr>
                        <a:t>效率</a:t>
                      </a:r>
                    </a:p>
                  </a:txBody>
                  <a:tcPr anchor="ctr"/>
                </a:tc>
                <a:tc>
                  <a:txBody>
                    <a:bodyPr/>
                    <a:lstStyle/>
                    <a:p>
                      <a:pPr algn="ctr"/>
                      <a:r>
                        <a:rPr lang="zh-TW" altLang="en-US" sz="2800" dirty="0">
                          <a:solidFill>
                            <a:schemeClr val="accent4">
                              <a:lumMod val="20000"/>
                              <a:lumOff val="80000"/>
                            </a:schemeClr>
                          </a:solidFill>
                          <a:latin typeface="華康華綜體W5" panose="020B0509000000000000" pitchFamily="49" charset="-120"/>
                          <a:ea typeface="華康華綜體W5" panose="020B0509000000000000" pitchFamily="49" charset="-120"/>
                        </a:rPr>
                        <a:t>低</a:t>
                      </a:r>
                    </a:p>
                  </a:txBody>
                  <a:tcPr anchor="ctr"/>
                </a:tc>
                <a:tc>
                  <a:txBody>
                    <a:bodyPr/>
                    <a:lstStyle/>
                    <a:p>
                      <a:pPr algn="ctr"/>
                      <a:r>
                        <a:rPr lang="zh-TW" altLang="en-US" sz="2800" dirty="0">
                          <a:solidFill>
                            <a:schemeClr val="accent4">
                              <a:lumMod val="20000"/>
                              <a:lumOff val="80000"/>
                            </a:schemeClr>
                          </a:solidFill>
                          <a:latin typeface="華康華綜體W5" panose="020B0509000000000000" pitchFamily="49" charset="-120"/>
                          <a:ea typeface="華康華綜體W5" panose="020B0509000000000000" pitchFamily="49" charset="-120"/>
                        </a:rPr>
                        <a:t>高</a:t>
                      </a:r>
                    </a:p>
                  </a:txBody>
                  <a:tcPr anchor="ctr"/>
                </a:tc>
                <a:tc>
                  <a:txBody>
                    <a:bodyPr/>
                    <a:lstStyle/>
                    <a:p>
                      <a:pPr algn="ctr"/>
                      <a:r>
                        <a:rPr lang="zh-TW" altLang="en-US" sz="2800" dirty="0">
                          <a:solidFill>
                            <a:schemeClr val="accent4">
                              <a:lumMod val="20000"/>
                              <a:lumOff val="80000"/>
                            </a:schemeClr>
                          </a:solidFill>
                          <a:latin typeface="華康華綜體W5" panose="020B0509000000000000" pitchFamily="49" charset="-120"/>
                          <a:ea typeface="華康華綜體W5" panose="020B0509000000000000" pitchFamily="49" charset="-120"/>
                        </a:rPr>
                        <a:t>高</a:t>
                      </a:r>
                    </a:p>
                  </a:txBody>
                  <a:tcPr anchor="ctr"/>
                </a:tc>
                <a:extLst>
                  <a:ext uri="{0D108BD9-81ED-4DB2-BD59-A6C34878D82A}">
                    <a16:rowId xmlns:a16="http://schemas.microsoft.com/office/drawing/2014/main" val="2550764543"/>
                  </a:ext>
                </a:extLst>
              </a:tr>
              <a:tr h="650157">
                <a:tc>
                  <a:txBody>
                    <a:bodyPr/>
                    <a:lstStyle/>
                    <a:p>
                      <a:pPr algn="ctr"/>
                      <a:r>
                        <a:rPr lang="zh-TW" altLang="en-US" sz="2400" dirty="0">
                          <a:solidFill>
                            <a:schemeClr val="accent4">
                              <a:lumMod val="60000"/>
                              <a:lumOff val="40000"/>
                            </a:schemeClr>
                          </a:solidFill>
                          <a:latin typeface="華康華綜體W5" panose="020B0509000000000000" pitchFamily="49" charset="-120"/>
                          <a:ea typeface="華康華綜體W5" panose="020B0509000000000000" pitchFamily="49" charset="-120"/>
                        </a:rPr>
                        <a:t>中心化</a:t>
                      </a:r>
                    </a:p>
                  </a:txBody>
                  <a:tcPr anchor="ctr"/>
                </a:tc>
                <a:tc>
                  <a:txBody>
                    <a:bodyPr/>
                    <a:lstStyle/>
                    <a:p>
                      <a:pPr algn="ctr"/>
                      <a:r>
                        <a:rPr lang="zh-TW" altLang="en-US" sz="2800" dirty="0">
                          <a:solidFill>
                            <a:schemeClr val="accent4">
                              <a:lumMod val="20000"/>
                              <a:lumOff val="80000"/>
                            </a:schemeClr>
                          </a:solidFill>
                          <a:latin typeface="華康華綜體W5" panose="020B0509000000000000" pitchFamily="49" charset="-120"/>
                          <a:ea typeface="華康華綜體W5" panose="020B0509000000000000" pitchFamily="49" charset="-120"/>
                        </a:rPr>
                        <a:t>無中心化</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800" dirty="0">
                          <a:solidFill>
                            <a:schemeClr val="accent4">
                              <a:lumMod val="20000"/>
                              <a:lumOff val="80000"/>
                            </a:schemeClr>
                          </a:solidFill>
                          <a:latin typeface="華康華綜體W5" panose="020B0509000000000000" pitchFamily="49" charset="-120"/>
                          <a:ea typeface="華康華綜體W5" panose="020B0509000000000000" pitchFamily="49" charset="-120"/>
                        </a:rPr>
                        <a:t>部分中心化</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800" dirty="0">
                          <a:solidFill>
                            <a:schemeClr val="accent4">
                              <a:lumMod val="20000"/>
                              <a:lumOff val="80000"/>
                            </a:schemeClr>
                          </a:solidFill>
                          <a:latin typeface="華康華綜體W5" panose="020B0509000000000000" pitchFamily="49" charset="-120"/>
                          <a:ea typeface="華康華綜體W5" panose="020B0509000000000000" pitchFamily="49" charset="-120"/>
                        </a:rPr>
                        <a:t>完全中心化</a:t>
                      </a:r>
                    </a:p>
                  </a:txBody>
                  <a:tcPr anchor="ctr"/>
                </a:tc>
                <a:extLst>
                  <a:ext uri="{0D108BD9-81ED-4DB2-BD59-A6C34878D82A}">
                    <a16:rowId xmlns:a16="http://schemas.microsoft.com/office/drawing/2014/main" val="2601944865"/>
                  </a:ext>
                </a:extLst>
              </a:tr>
              <a:tr h="6501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dirty="0">
                          <a:solidFill>
                            <a:schemeClr val="accent4">
                              <a:lumMod val="60000"/>
                              <a:lumOff val="40000"/>
                            </a:schemeClr>
                          </a:solidFill>
                          <a:latin typeface="華康華綜體W5" panose="020B0509000000000000" pitchFamily="49" charset="-120"/>
                          <a:ea typeface="華康華綜體W5" panose="020B0509000000000000" pitchFamily="49" charset="-120"/>
                        </a:rPr>
                        <a:t>共識決的過程</a:t>
                      </a:r>
                    </a:p>
                  </a:txBody>
                  <a:tcPr anchor="ctr"/>
                </a:tc>
                <a:tc>
                  <a:txBody>
                    <a:bodyPr/>
                    <a:lstStyle/>
                    <a:p>
                      <a:pPr algn="ctr"/>
                      <a:r>
                        <a:rPr lang="zh-TW" altLang="en-US" sz="2800" dirty="0">
                          <a:solidFill>
                            <a:schemeClr val="accent4">
                              <a:lumMod val="20000"/>
                              <a:lumOff val="80000"/>
                            </a:schemeClr>
                          </a:solidFill>
                          <a:latin typeface="華康華綜體W5" panose="020B0509000000000000" pitchFamily="49" charset="-120"/>
                          <a:ea typeface="華康華綜體W5" panose="020B0509000000000000" pitchFamily="49" charset="-120"/>
                        </a:rPr>
                        <a:t>不須被允許</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800" dirty="0">
                          <a:solidFill>
                            <a:schemeClr val="accent4">
                              <a:lumMod val="20000"/>
                              <a:lumOff val="80000"/>
                            </a:schemeClr>
                          </a:solidFill>
                          <a:latin typeface="華康華綜體W5" panose="020B0509000000000000" pitchFamily="49" charset="-120"/>
                          <a:ea typeface="華康華綜體W5" panose="020B0509000000000000" pitchFamily="49" charset="-120"/>
                        </a:rPr>
                        <a:t>需要事先被允許</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800" dirty="0">
                          <a:solidFill>
                            <a:schemeClr val="accent4">
                              <a:lumMod val="20000"/>
                              <a:lumOff val="80000"/>
                            </a:schemeClr>
                          </a:solidFill>
                          <a:latin typeface="華康華綜體W5" panose="020B0509000000000000" pitchFamily="49" charset="-120"/>
                          <a:ea typeface="華康華綜體W5" panose="020B0509000000000000" pitchFamily="49" charset="-120"/>
                        </a:rPr>
                        <a:t>需要事先被允許</a:t>
                      </a:r>
                    </a:p>
                  </a:txBody>
                  <a:tcPr anchor="ctr"/>
                </a:tc>
                <a:extLst>
                  <a:ext uri="{0D108BD9-81ED-4DB2-BD59-A6C34878D82A}">
                    <a16:rowId xmlns:a16="http://schemas.microsoft.com/office/drawing/2014/main" val="1915673771"/>
                  </a:ext>
                </a:extLst>
              </a:tr>
            </a:tbl>
          </a:graphicData>
        </a:graphic>
      </p:graphicFrame>
    </p:spTree>
    <p:extLst>
      <p:ext uri="{BB962C8B-B14F-4D97-AF65-F5344CB8AC3E}">
        <p14:creationId xmlns:p14="http://schemas.microsoft.com/office/powerpoint/2010/main" val="120020841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11" name="文本框 10"/>
          <p:cNvSpPr txBox="1"/>
          <p:nvPr/>
        </p:nvSpPr>
        <p:spPr>
          <a:xfrm>
            <a:off x="4968736" y="2105321"/>
            <a:ext cx="2254528" cy="707886"/>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a:ea typeface="微软雅黑"/>
                <a:cs typeface="+mn-cs"/>
              </a:rPr>
              <a:t>PART 06</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 name="文本框 11"/>
          <p:cNvSpPr txBox="1"/>
          <p:nvPr/>
        </p:nvSpPr>
        <p:spPr>
          <a:xfrm>
            <a:off x="528484" y="2824220"/>
            <a:ext cx="11488993" cy="923330"/>
          </a:xfrm>
          <a:prstGeom prst="rect">
            <a:avLst/>
          </a:prstGeom>
          <a:noFill/>
        </p:spPr>
        <p:txBody>
          <a:bodyPr wrap="square" rtlCol="0">
            <a:spAutoFit/>
            <a:scene3d>
              <a:camera prst="orthographicFront"/>
              <a:lightRig rig="threePt" dir="t"/>
            </a:scene3d>
            <a:sp3d contourW="12700"/>
          </a:bodyPr>
          <a:lstStyle/>
          <a:p>
            <a:pPr lvl="0" algn="ctr">
              <a:defRPr/>
            </a:pPr>
            <a:r>
              <a:rPr lang="zh-TW" altLang="en-US" sz="5400" spc="100" dirty="0">
                <a:solidFill>
                  <a:prstClr val="white"/>
                </a:solidFill>
                <a:effectLst>
                  <a:outerShdw blurRad="88900" dist="50800" dir="2700000" algn="tl" rotWithShape="0">
                    <a:prstClr val="black">
                      <a:alpha val="65000"/>
                    </a:prstClr>
                  </a:outerShdw>
                </a:effectLst>
                <a:latin typeface="華康華綜體W5(P)" panose="020B0500000000000000" pitchFamily="34" charset="-120"/>
                <a:ea typeface="華康華綜體W5(P)" panose="020B0500000000000000" pitchFamily="34" charset="-120"/>
              </a:rPr>
              <a:t>區塊鏈有甚麼限制？弱點？</a:t>
            </a:r>
            <a:endParaRPr lang="zh-CN" altLang="en-US" sz="5400" spc="100" dirty="0">
              <a:solidFill>
                <a:prstClr val="white"/>
              </a:solidFill>
              <a:effectLst>
                <a:outerShdw blurRad="88900" dist="50800" dir="2700000" algn="tl" rotWithShape="0">
                  <a:prstClr val="black">
                    <a:alpha val="65000"/>
                  </a:prstClr>
                </a:outerShdw>
              </a:effectLst>
              <a:latin typeface="華康華綜體W5(P)" panose="020B0500000000000000" pitchFamily="34" charset="-120"/>
              <a:ea typeface="華康華綜體W5(P)" panose="020B0500000000000000" pitchFamily="34" charset="-120"/>
            </a:endParaRPr>
          </a:p>
        </p:txBody>
      </p:sp>
      <p:grpSp>
        <p:nvGrpSpPr>
          <p:cNvPr id="7" name="群組 6">
            <a:extLst>
              <a:ext uri="{FF2B5EF4-FFF2-40B4-BE49-F238E27FC236}">
                <a16:creationId xmlns:a16="http://schemas.microsoft.com/office/drawing/2014/main" id="{03FE6F44-F76C-4600-A8CF-6A008E80BFD8}"/>
              </a:ext>
            </a:extLst>
          </p:cNvPr>
          <p:cNvGrpSpPr/>
          <p:nvPr/>
        </p:nvGrpSpPr>
        <p:grpSpPr>
          <a:xfrm>
            <a:off x="11214630" y="6089529"/>
            <a:ext cx="1093484" cy="768471"/>
            <a:chOff x="7621997" y="5524323"/>
            <a:chExt cx="1778360" cy="1364891"/>
          </a:xfrm>
        </p:grpSpPr>
        <p:pic>
          <p:nvPicPr>
            <p:cNvPr id="8" name="圖片 7">
              <a:extLst>
                <a:ext uri="{FF2B5EF4-FFF2-40B4-BE49-F238E27FC236}">
                  <a16:creationId xmlns:a16="http://schemas.microsoft.com/office/drawing/2014/main" id="{6EF39D65-655E-4B2D-BA3A-E00BAA487E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1997" y="5524323"/>
              <a:ext cx="1778360" cy="1364891"/>
            </a:xfrm>
            <a:prstGeom prst="rect">
              <a:avLst/>
            </a:prstGeom>
          </p:spPr>
        </p:pic>
        <p:sp>
          <p:nvSpPr>
            <p:cNvPr id="9" name="矩形 8">
              <a:extLst>
                <a:ext uri="{FF2B5EF4-FFF2-40B4-BE49-F238E27FC236}">
                  <a16:creationId xmlns:a16="http://schemas.microsoft.com/office/drawing/2014/main" id="{DBFAC994-10E5-4811-A840-470BD989D780}"/>
                </a:ext>
              </a:extLst>
            </p:cNvPr>
            <p:cNvSpPr/>
            <p:nvPr/>
          </p:nvSpPr>
          <p:spPr>
            <a:xfrm>
              <a:off x="8067420" y="5906423"/>
              <a:ext cx="877161" cy="573977"/>
            </a:xfrm>
            <a:prstGeom prst="rect">
              <a:avLst/>
            </a:prstGeom>
          </p:spPr>
          <p:txBody>
            <a:bodyPr wrap="square">
              <a:spAutoFit/>
            </a:bodyPr>
            <a:lstStyle/>
            <a:p>
              <a:pPr algn="ctr"/>
              <a:fld id="{A60C4597-589D-4A11-9817-77DC32EA032F}" type="slidenum">
                <a:rPr lang="en-US" altLang="zh-CN" sz="1500" b="1">
                  <a:solidFill>
                    <a:schemeClr val="bg1"/>
                  </a:solidFill>
                  <a:latin typeface="Segoe UI Light" pitchFamily="34" charset="0"/>
                  <a:ea typeface="专业字体设计服务/WWW.ZTSGC.COM/" pitchFamily="2" charset="-122"/>
                </a:rPr>
                <a:pPr algn="ctr"/>
                <a:t>13</a:t>
              </a:fld>
              <a:endParaRPr lang="zh-CN" altLang="en-US" sz="1500" b="1" dirty="0">
                <a:solidFill>
                  <a:schemeClr val="bg1"/>
                </a:solidFill>
                <a:latin typeface="Segoe UI Light" pitchFamily="34" charset="0"/>
                <a:ea typeface="专业字体设计服务/WWW.ZTSGC.COM/" pitchFamily="2" charset="-122"/>
              </a:endParaRPr>
            </a:p>
          </p:txBody>
        </p:sp>
      </p:grpSp>
    </p:spTree>
    <p:extLst>
      <p:ext uri="{BB962C8B-B14F-4D97-AF65-F5344CB8AC3E}">
        <p14:creationId xmlns:p14="http://schemas.microsoft.com/office/powerpoint/2010/main" val="1251010896"/>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687070"/>
            <a:ext cx="12192965" cy="694056"/>
            <a:chOff x="0" y="623570"/>
            <a:chExt cx="12192965" cy="694056"/>
          </a:xfrm>
        </p:grpSpPr>
        <p:cxnSp>
          <p:nvCxnSpPr>
            <p:cNvPr id="3" name="直接连接符 2"/>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625262" y="302189"/>
            <a:ext cx="8519252" cy="523220"/>
          </a:xfrm>
          <a:prstGeom prst="rect">
            <a:avLst/>
          </a:prstGeom>
          <a:noFill/>
        </p:spPr>
        <p:txBody>
          <a:bodyPr wrap="square" rtlCol="0">
            <a:spAutoFit/>
            <a:scene3d>
              <a:camera prst="orthographicFront"/>
              <a:lightRig rig="threePt" dir="t"/>
            </a:scene3d>
            <a:sp3d contourW="12700"/>
          </a:bodyPr>
          <a:lstStyle>
            <a:defPPr>
              <a:defRPr lang="zh-CN"/>
            </a:defPPr>
            <a:lvl1pPr lvl="0">
              <a:defRPr sz="2800">
                <a:solidFill>
                  <a:prstClr val="white"/>
                </a:solidFill>
                <a:latin typeface="華康華綜體W5(P)" panose="020B0500000000000000" pitchFamily="34" charset="-120"/>
                <a:ea typeface="華康華綜體W5(P)" panose="020B0500000000000000" pitchFamily="34" charset="-120"/>
              </a:defRPr>
            </a:lvl1pPr>
          </a:lstStyle>
          <a:p>
            <a:r>
              <a:rPr lang="zh-TW" altLang="en-US" dirty="0"/>
              <a:t>區塊鏈有甚麼限制？</a:t>
            </a:r>
          </a:p>
        </p:txBody>
      </p:sp>
      <p:sp>
        <p:nvSpPr>
          <p:cNvPr id="32" name="圆角矩形 9">
            <a:extLst>
              <a:ext uri="{FF2B5EF4-FFF2-40B4-BE49-F238E27FC236}">
                <a16:creationId xmlns:a16="http://schemas.microsoft.com/office/drawing/2014/main" id="{6B280609-8BAD-4440-927B-B0E6EE5E9A24}"/>
              </a:ext>
            </a:extLst>
          </p:cNvPr>
          <p:cNvSpPr/>
          <p:nvPr/>
        </p:nvSpPr>
        <p:spPr>
          <a:xfrm>
            <a:off x="3499958" y="1803936"/>
            <a:ext cx="683903" cy="682005"/>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523" tIns="81261" rIns="162523" bIns="81261" anchor="ctr"/>
          <a:lstStyle/>
          <a:p>
            <a:pPr algn="ctr" latinLnBrk="1">
              <a:defRPr/>
            </a:pPr>
            <a:r>
              <a:rPr lang="en-US" altLang="zh-CN" sz="4800" dirty="0">
                <a:solidFill>
                  <a:prstClr val="white"/>
                </a:solidFill>
                <a:ea typeface="Arial Unicode MS" panose="020B0604020202020204" pitchFamily="34" charset="-122"/>
                <a:cs typeface="Arial Unicode MS" panose="020B0604020202020204" pitchFamily="34" charset="-122"/>
              </a:rPr>
              <a:t>1</a:t>
            </a:r>
            <a:endParaRPr lang="zh-CN" altLang="en-US" sz="4800" dirty="0">
              <a:solidFill>
                <a:prstClr val="white"/>
              </a:solidFill>
              <a:ea typeface="Arial Unicode MS" panose="020B0604020202020204" pitchFamily="34" charset="-122"/>
              <a:cs typeface="Arial Unicode MS" panose="020B0604020202020204" pitchFamily="34" charset="-122"/>
            </a:endParaRPr>
          </a:p>
        </p:txBody>
      </p:sp>
      <p:sp>
        <p:nvSpPr>
          <p:cNvPr id="33" name="圆角矩形 11">
            <a:extLst>
              <a:ext uri="{FF2B5EF4-FFF2-40B4-BE49-F238E27FC236}">
                <a16:creationId xmlns:a16="http://schemas.microsoft.com/office/drawing/2014/main" id="{F2EBF603-F1F8-4EBC-8E40-FEB8FB1A2881}"/>
              </a:ext>
            </a:extLst>
          </p:cNvPr>
          <p:cNvSpPr/>
          <p:nvPr/>
        </p:nvSpPr>
        <p:spPr>
          <a:xfrm>
            <a:off x="4675310" y="1803937"/>
            <a:ext cx="6244163" cy="682006"/>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latinLnBrk="1">
              <a:defRPr/>
            </a:pPr>
            <a:endParaRPr lang="zh-CN" altLang="en-US" sz="6600" dirty="0">
              <a:solidFill>
                <a:prstClr val="white"/>
              </a:solidFill>
              <a:latin typeface="華康華綜體W5" panose="020B0509000000000000" pitchFamily="49" charset="-120"/>
              <a:ea typeface="華康華綜體W5" panose="020B0509000000000000" pitchFamily="49" charset="-120"/>
              <a:cs typeface="Arial Unicode MS" panose="020B0604020202020204" pitchFamily="34" charset="-122"/>
            </a:endParaRPr>
          </a:p>
        </p:txBody>
      </p:sp>
      <p:sp>
        <p:nvSpPr>
          <p:cNvPr id="34" name="矩形 33">
            <a:extLst>
              <a:ext uri="{FF2B5EF4-FFF2-40B4-BE49-F238E27FC236}">
                <a16:creationId xmlns:a16="http://schemas.microsoft.com/office/drawing/2014/main" id="{0E20D17D-0E14-4F6D-A033-91970D670A25}"/>
              </a:ext>
            </a:extLst>
          </p:cNvPr>
          <p:cNvSpPr/>
          <p:nvPr/>
        </p:nvSpPr>
        <p:spPr>
          <a:xfrm>
            <a:off x="4702081" y="1793477"/>
            <a:ext cx="5125813" cy="718200"/>
          </a:xfrm>
          <a:prstGeom prst="rect">
            <a:avLst/>
          </a:prstGeom>
          <a:noFill/>
          <a:ln w="6350">
            <a:noFill/>
          </a:ln>
        </p:spPr>
        <p:txBody>
          <a:bodyPr wrap="square" lIns="162613" tIns="81307" rIns="162613" bIns="81307">
            <a:spAutoFit/>
          </a:bodyPr>
          <a:lstStyle/>
          <a:p>
            <a:pPr latinLnBrk="1">
              <a:defRPr/>
            </a:pPr>
            <a:r>
              <a:rPr lang="zh-TW" altLang="en-US" sz="3600" kern="100" dirty="0">
                <a:solidFill>
                  <a:prstClr val="white"/>
                </a:solidFill>
                <a:latin typeface="華康華綜體W5" panose="020B0509000000000000" pitchFamily="49" charset="-120"/>
                <a:ea typeface="華康華綜體W5" panose="020B0509000000000000" pitchFamily="49" charset="-120"/>
                <a:cs typeface="Times New Roman" panose="02020603050405020304" pitchFamily="18" charset="0"/>
              </a:rPr>
              <a:t>不可篡改、撤銷</a:t>
            </a:r>
            <a:endParaRPr lang="zh-CN" altLang="zh-CN" sz="3600" kern="100" dirty="0">
              <a:solidFill>
                <a:prstClr val="white"/>
              </a:solidFill>
              <a:latin typeface="華康華綜體W5" panose="020B0509000000000000" pitchFamily="49" charset="-120"/>
              <a:ea typeface="華康華綜體W5" panose="020B0509000000000000" pitchFamily="49" charset="-120"/>
              <a:cs typeface="Times New Roman" panose="02020603050405020304" pitchFamily="18" charset="0"/>
            </a:endParaRPr>
          </a:p>
        </p:txBody>
      </p:sp>
      <p:sp>
        <p:nvSpPr>
          <p:cNvPr id="35" name="圆角矩形 13">
            <a:extLst>
              <a:ext uri="{FF2B5EF4-FFF2-40B4-BE49-F238E27FC236}">
                <a16:creationId xmlns:a16="http://schemas.microsoft.com/office/drawing/2014/main" id="{8733F752-77DB-4A29-AC5A-1222E12E8B84}"/>
              </a:ext>
            </a:extLst>
          </p:cNvPr>
          <p:cNvSpPr/>
          <p:nvPr/>
        </p:nvSpPr>
        <p:spPr>
          <a:xfrm>
            <a:off x="3499958" y="2919205"/>
            <a:ext cx="683903" cy="682005"/>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523" tIns="81261" rIns="162523" bIns="81261" anchor="ctr"/>
          <a:lstStyle/>
          <a:p>
            <a:pPr algn="ctr" latinLnBrk="1">
              <a:defRPr/>
            </a:pPr>
            <a:r>
              <a:rPr lang="en-US" altLang="zh-CN" sz="4800" dirty="0">
                <a:solidFill>
                  <a:prstClr val="white"/>
                </a:solidFill>
                <a:ea typeface="Arial Unicode MS" panose="020B0604020202020204" pitchFamily="34" charset="-122"/>
                <a:cs typeface="Arial Unicode MS" panose="020B0604020202020204" pitchFamily="34" charset="-122"/>
              </a:rPr>
              <a:t>2</a:t>
            </a:r>
            <a:endParaRPr lang="zh-CN" altLang="en-US" sz="4800" dirty="0">
              <a:solidFill>
                <a:prstClr val="white"/>
              </a:solidFill>
              <a:ea typeface="Arial Unicode MS" panose="020B0604020202020204" pitchFamily="34" charset="-122"/>
              <a:cs typeface="Arial Unicode MS" panose="020B0604020202020204" pitchFamily="34" charset="-122"/>
            </a:endParaRPr>
          </a:p>
        </p:txBody>
      </p:sp>
      <p:sp>
        <p:nvSpPr>
          <p:cNvPr id="37" name="圆角矩形 15">
            <a:extLst>
              <a:ext uri="{FF2B5EF4-FFF2-40B4-BE49-F238E27FC236}">
                <a16:creationId xmlns:a16="http://schemas.microsoft.com/office/drawing/2014/main" id="{7125C15E-1C42-486D-9345-DF17132E94F6}"/>
              </a:ext>
            </a:extLst>
          </p:cNvPr>
          <p:cNvSpPr/>
          <p:nvPr/>
        </p:nvSpPr>
        <p:spPr>
          <a:xfrm>
            <a:off x="4643467" y="2919208"/>
            <a:ext cx="6244163" cy="682006"/>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latinLnBrk="1">
              <a:defRPr/>
            </a:pPr>
            <a:endParaRPr lang="zh-CN" altLang="en-US" sz="6600" dirty="0">
              <a:solidFill>
                <a:prstClr val="white"/>
              </a:solidFill>
              <a:latin typeface="華康華綜體W5" panose="020B0509000000000000" pitchFamily="49" charset="-120"/>
              <a:ea typeface="華康華綜體W5" panose="020B0509000000000000" pitchFamily="49" charset="-120"/>
              <a:cs typeface="Arial Unicode MS" panose="020B0604020202020204" pitchFamily="34" charset="-122"/>
            </a:endParaRPr>
          </a:p>
        </p:txBody>
      </p:sp>
      <p:sp>
        <p:nvSpPr>
          <p:cNvPr id="50" name="矩形 49">
            <a:extLst>
              <a:ext uri="{FF2B5EF4-FFF2-40B4-BE49-F238E27FC236}">
                <a16:creationId xmlns:a16="http://schemas.microsoft.com/office/drawing/2014/main" id="{07FB4597-3D86-420E-83A4-AADD761503C9}"/>
              </a:ext>
            </a:extLst>
          </p:cNvPr>
          <p:cNvSpPr/>
          <p:nvPr/>
        </p:nvSpPr>
        <p:spPr>
          <a:xfrm>
            <a:off x="4731922" y="2883010"/>
            <a:ext cx="4549044" cy="718200"/>
          </a:xfrm>
          <a:prstGeom prst="rect">
            <a:avLst/>
          </a:prstGeom>
          <a:noFill/>
          <a:ln w="6350">
            <a:noFill/>
          </a:ln>
        </p:spPr>
        <p:txBody>
          <a:bodyPr wrap="square" lIns="162613" tIns="81307" rIns="162613" bIns="81307">
            <a:spAutoFit/>
          </a:bodyPr>
          <a:lstStyle/>
          <a:p>
            <a:pPr latinLnBrk="1">
              <a:defRPr/>
            </a:pPr>
            <a:r>
              <a:rPr lang="zh-TW" altLang="en-US" sz="3600" kern="100" dirty="0">
                <a:solidFill>
                  <a:prstClr val="white"/>
                </a:solidFill>
                <a:latin typeface="華康華綜體W5" panose="020B0509000000000000" pitchFamily="49" charset="-120"/>
                <a:ea typeface="華康華綜體W5" panose="020B0509000000000000" pitchFamily="49" charset="-120"/>
                <a:cs typeface="Times New Roman" panose="02020603050405020304" pitchFamily="18" charset="0"/>
              </a:rPr>
              <a:t>交易帳本必須公開</a:t>
            </a:r>
            <a:endParaRPr lang="zh-CN" altLang="zh-CN" sz="3600" kern="100" dirty="0">
              <a:solidFill>
                <a:prstClr val="white"/>
              </a:solidFill>
              <a:latin typeface="華康華綜體W5" panose="020B0509000000000000" pitchFamily="49" charset="-120"/>
              <a:ea typeface="華康華綜體W5" panose="020B0509000000000000" pitchFamily="49" charset="-120"/>
              <a:cs typeface="Times New Roman" panose="02020603050405020304" pitchFamily="18" charset="0"/>
            </a:endParaRPr>
          </a:p>
        </p:txBody>
      </p:sp>
      <p:sp>
        <p:nvSpPr>
          <p:cNvPr id="51" name="圆角矩形 17">
            <a:extLst>
              <a:ext uri="{FF2B5EF4-FFF2-40B4-BE49-F238E27FC236}">
                <a16:creationId xmlns:a16="http://schemas.microsoft.com/office/drawing/2014/main" id="{DF975184-24FD-42CF-86EF-9186695CAE93}"/>
              </a:ext>
            </a:extLst>
          </p:cNvPr>
          <p:cNvSpPr/>
          <p:nvPr/>
        </p:nvSpPr>
        <p:spPr>
          <a:xfrm>
            <a:off x="3499958" y="4100344"/>
            <a:ext cx="683903" cy="682005"/>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523" tIns="81261" rIns="162523" bIns="81261" anchor="ctr"/>
          <a:lstStyle/>
          <a:p>
            <a:pPr algn="ctr" latinLnBrk="1">
              <a:defRPr/>
            </a:pPr>
            <a:r>
              <a:rPr lang="en-US" altLang="zh-CN" sz="4800" dirty="0">
                <a:solidFill>
                  <a:prstClr val="white"/>
                </a:solidFill>
                <a:ea typeface="Arial Unicode MS" panose="020B0604020202020204" pitchFamily="34" charset="-122"/>
                <a:cs typeface="Arial Unicode MS" panose="020B0604020202020204" pitchFamily="34" charset="-122"/>
              </a:rPr>
              <a:t>3</a:t>
            </a:r>
            <a:endParaRPr lang="zh-CN" altLang="en-US" sz="4800" dirty="0">
              <a:solidFill>
                <a:prstClr val="white"/>
              </a:solidFill>
              <a:ea typeface="Arial Unicode MS" panose="020B0604020202020204" pitchFamily="34" charset="-122"/>
              <a:cs typeface="Arial Unicode MS" panose="020B0604020202020204" pitchFamily="34" charset="-122"/>
            </a:endParaRPr>
          </a:p>
        </p:txBody>
      </p:sp>
      <p:sp>
        <p:nvSpPr>
          <p:cNvPr id="52" name="圆角矩形 19">
            <a:extLst>
              <a:ext uri="{FF2B5EF4-FFF2-40B4-BE49-F238E27FC236}">
                <a16:creationId xmlns:a16="http://schemas.microsoft.com/office/drawing/2014/main" id="{5F2678D9-CEB3-4726-9C7F-9529D0700524}"/>
              </a:ext>
            </a:extLst>
          </p:cNvPr>
          <p:cNvSpPr/>
          <p:nvPr/>
        </p:nvSpPr>
        <p:spPr>
          <a:xfrm>
            <a:off x="4675310" y="4100344"/>
            <a:ext cx="6244163" cy="682006"/>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latinLnBrk="1">
              <a:defRPr/>
            </a:pPr>
            <a:endParaRPr lang="zh-CN" altLang="en-US" sz="6600" dirty="0">
              <a:solidFill>
                <a:prstClr val="white"/>
              </a:solidFill>
              <a:latin typeface="華康華綜體W5" panose="020B0509000000000000" pitchFamily="49" charset="-120"/>
              <a:ea typeface="華康華綜體W5" panose="020B0509000000000000" pitchFamily="49" charset="-120"/>
              <a:cs typeface="Arial Unicode MS" panose="020B0604020202020204" pitchFamily="34" charset="-122"/>
            </a:endParaRPr>
          </a:p>
        </p:txBody>
      </p:sp>
      <p:sp>
        <p:nvSpPr>
          <p:cNvPr id="53" name="矩形 52">
            <a:extLst>
              <a:ext uri="{FF2B5EF4-FFF2-40B4-BE49-F238E27FC236}">
                <a16:creationId xmlns:a16="http://schemas.microsoft.com/office/drawing/2014/main" id="{5639A07D-8AB2-4E41-ABFB-59DB9381733D}"/>
              </a:ext>
            </a:extLst>
          </p:cNvPr>
          <p:cNvSpPr/>
          <p:nvPr/>
        </p:nvSpPr>
        <p:spPr>
          <a:xfrm>
            <a:off x="4807059" y="4064032"/>
            <a:ext cx="6160658" cy="718200"/>
          </a:xfrm>
          <a:prstGeom prst="rect">
            <a:avLst/>
          </a:prstGeom>
          <a:noFill/>
          <a:ln w="6350">
            <a:noFill/>
          </a:ln>
        </p:spPr>
        <p:txBody>
          <a:bodyPr wrap="square" lIns="162613" tIns="81307" rIns="162613" bIns="81307">
            <a:spAutoFit/>
          </a:bodyPr>
          <a:lstStyle/>
          <a:p>
            <a:pPr latinLnBrk="1">
              <a:defRPr/>
            </a:pPr>
            <a:r>
              <a:rPr lang="zh-TW" altLang="en-US" sz="3600" kern="100" dirty="0">
                <a:solidFill>
                  <a:prstClr val="white"/>
                </a:solidFill>
                <a:latin typeface="華康華綜體W5" panose="020B0509000000000000" pitchFamily="49" charset="-120"/>
                <a:ea typeface="華康華綜體W5" panose="020B0509000000000000" pitchFamily="49" charset="-120"/>
                <a:cs typeface="Times New Roman" panose="02020603050405020304" pitchFamily="18" charset="0"/>
              </a:rPr>
              <a:t>當數據越大伴隨的性能問題</a:t>
            </a:r>
            <a:endParaRPr lang="zh-CN" altLang="zh-CN" sz="3600" kern="100" dirty="0">
              <a:solidFill>
                <a:prstClr val="white"/>
              </a:solidFill>
              <a:latin typeface="華康華綜體W5" panose="020B0509000000000000" pitchFamily="49" charset="-120"/>
              <a:ea typeface="華康華綜體W5" panose="020B0509000000000000" pitchFamily="49" charset="-120"/>
              <a:cs typeface="Times New Roman" panose="02020603050405020304" pitchFamily="18" charset="0"/>
            </a:endParaRPr>
          </a:p>
        </p:txBody>
      </p:sp>
      <p:sp>
        <p:nvSpPr>
          <p:cNvPr id="54" name="圆角矩形 21">
            <a:extLst>
              <a:ext uri="{FF2B5EF4-FFF2-40B4-BE49-F238E27FC236}">
                <a16:creationId xmlns:a16="http://schemas.microsoft.com/office/drawing/2014/main" id="{40D70A7B-EB39-4B41-AB05-3558FE02915B}"/>
              </a:ext>
            </a:extLst>
          </p:cNvPr>
          <p:cNvSpPr/>
          <p:nvPr/>
        </p:nvSpPr>
        <p:spPr>
          <a:xfrm>
            <a:off x="3499958" y="5280172"/>
            <a:ext cx="683903" cy="682005"/>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523" tIns="81261" rIns="162523" bIns="81261" anchor="ctr"/>
          <a:lstStyle/>
          <a:p>
            <a:pPr algn="ctr" latinLnBrk="1">
              <a:defRPr/>
            </a:pPr>
            <a:r>
              <a:rPr lang="en-US" altLang="zh-CN" sz="4800" dirty="0">
                <a:solidFill>
                  <a:prstClr val="white"/>
                </a:solidFill>
                <a:ea typeface="Arial Unicode MS" panose="020B0604020202020204" pitchFamily="34" charset="-122"/>
                <a:cs typeface="Arial Unicode MS" panose="020B0604020202020204" pitchFamily="34" charset="-122"/>
              </a:rPr>
              <a:t>4</a:t>
            </a:r>
            <a:endParaRPr lang="zh-CN" altLang="en-US" sz="4800" dirty="0">
              <a:solidFill>
                <a:prstClr val="white"/>
              </a:solidFill>
              <a:ea typeface="Arial Unicode MS" panose="020B0604020202020204" pitchFamily="34" charset="-122"/>
              <a:cs typeface="Arial Unicode MS" panose="020B0604020202020204" pitchFamily="34" charset="-122"/>
            </a:endParaRPr>
          </a:p>
        </p:txBody>
      </p:sp>
      <p:sp>
        <p:nvSpPr>
          <p:cNvPr id="55" name="圆角矩形 23">
            <a:extLst>
              <a:ext uri="{FF2B5EF4-FFF2-40B4-BE49-F238E27FC236}">
                <a16:creationId xmlns:a16="http://schemas.microsoft.com/office/drawing/2014/main" id="{552CFA95-8888-4D5B-86DB-AA5187CBE694}"/>
              </a:ext>
            </a:extLst>
          </p:cNvPr>
          <p:cNvSpPr/>
          <p:nvPr/>
        </p:nvSpPr>
        <p:spPr>
          <a:xfrm>
            <a:off x="4675310" y="5280170"/>
            <a:ext cx="6244163" cy="682004"/>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latinLnBrk="1">
              <a:defRPr/>
            </a:pPr>
            <a:endParaRPr lang="zh-CN" altLang="en-US" sz="6600" dirty="0">
              <a:solidFill>
                <a:prstClr val="white"/>
              </a:solidFill>
              <a:latin typeface="華康華綜體W5" panose="020B0509000000000000" pitchFamily="49" charset="-120"/>
              <a:ea typeface="華康華綜體W5" panose="020B0509000000000000" pitchFamily="49" charset="-120"/>
              <a:cs typeface="Arial Unicode MS" panose="020B0604020202020204" pitchFamily="34" charset="-122"/>
            </a:endParaRPr>
          </a:p>
        </p:txBody>
      </p:sp>
      <p:sp>
        <p:nvSpPr>
          <p:cNvPr id="56" name="矩形 55">
            <a:extLst>
              <a:ext uri="{FF2B5EF4-FFF2-40B4-BE49-F238E27FC236}">
                <a16:creationId xmlns:a16="http://schemas.microsoft.com/office/drawing/2014/main" id="{B20F1067-19DA-4D0F-B5F1-2D848A577E33}"/>
              </a:ext>
            </a:extLst>
          </p:cNvPr>
          <p:cNvSpPr/>
          <p:nvPr/>
        </p:nvSpPr>
        <p:spPr>
          <a:xfrm>
            <a:off x="4798772" y="5308091"/>
            <a:ext cx="4635160" cy="718200"/>
          </a:xfrm>
          <a:prstGeom prst="rect">
            <a:avLst/>
          </a:prstGeom>
          <a:noFill/>
          <a:ln w="6350">
            <a:noFill/>
          </a:ln>
        </p:spPr>
        <p:txBody>
          <a:bodyPr wrap="square" lIns="162613" tIns="81307" rIns="162613" bIns="81307">
            <a:spAutoFit/>
          </a:bodyPr>
          <a:lstStyle/>
          <a:p>
            <a:pPr latinLnBrk="1">
              <a:defRPr/>
            </a:pPr>
            <a:r>
              <a:rPr lang="zh-TW" altLang="en-US" sz="3600" kern="100" dirty="0">
                <a:solidFill>
                  <a:prstClr val="white"/>
                </a:solidFill>
                <a:latin typeface="華康華綜體W5" panose="020B0509000000000000" pitchFamily="49" charset="-120"/>
                <a:ea typeface="華康華綜體W5" panose="020B0509000000000000" pitchFamily="49" charset="-120"/>
                <a:cs typeface="Times New Roman" panose="02020603050405020304" pitchFamily="18" charset="0"/>
              </a:rPr>
              <a:t>區塊鏈的延遲性</a:t>
            </a:r>
            <a:endParaRPr lang="zh-CN" altLang="zh-CN" sz="3600" kern="100" dirty="0">
              <a:solidFill>
                <a:prstClr val="white"/>
              </a:solidFill>
              <a:latin typeface="華康華綜體W5" panose="020B0509000000000000" pitchFamily="49" charset="-120"/>
              <a:ea typeface="華康華綜體W5" panose="020B0509000000000000" pitchFamily="49" charset="-120"/>
              <a:cs typeface="Times New Roman" panose="02020603050405020304" pitchFamily="18" charset="0"/>
            </a:endParaRPr>
          </a:p>
        </p:txBody>
      </p:sp>
      <p:sp>
        <p:nvSpPr>
          <p:cNvPr id="57" name="圆角矩形 30">
            <a:extLst>
              <a:ext uri="{FF2B5EF4-FFF2-40B4-BE49-F238E27FC236}">
                <a16:creationId xmlns:a16="http://schemas.microsoft.com/office/drawing/2014/main" id="{9FDFA5F0-C6AB-417B-8D9E-82D28DBCCA82}"/>
              </a:ext>
            </a:extLst>
          </p:cNvPr>
          <p:cNvSpPr/>
          <p:nvPr/>
        </p:nvSpPr>
        <p:spPr>
          <a:xfrm>
            <a:off x="320231" y="1717740"/>
            <a:ext cx="2556529" cy="1508060"/>
          </a:xfrm>
          <a:prstGeom prst="roundRect">
            <a:avLst/>
          </a:prstGeom>
          <a:solidFill>
            <a:schemeClr val="bg1">
              <a:alpha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MH_Others_1">
            <a:extLst>
              <a:ext uri="{FF2B5EF4-FFF2-40B4-BE49-F238E27FC236}">
                <a16:creationId xmlns:a16="http://schemas.microsoft.com/office/drawing/2014/main" id="{00CA4142-47EC-447F-B9CE-3CB611983BF1}"/>
              </a:ext>
            </a:extLst>
          </p:cNvPr>
          <p:cNvSpPr txBox="1"/>
          <p:nvPr>
            <p:custDataLst>
              <p:tags r:id="rId1"/>
            </p:custDataLst>
          </p:nvPr>
        </p:nvSpPr>
        <p:spPr>
          <a:xfrm>
            <a:off x="479461" y="2011289"/>
            <a:ext cx="2100656" cy="907916"/>
          </a:xfrm>
          <a:prstGeom prst="rect">
            <a:avLst/>
          </a:prstGeom>
          <a:noFill/>
        </p:spPr>
        <p:txBody>
          <a:bodyPr wrap="square" lIns="0" tIns="0" rIns="0" bIns="0" rtlCol="0" anchor="ctr" anchorCtr="0">
            <a:noAutofit/>
          </a:bodyPr>
          <a:lstStyle/>
          <a:p>
            <a:pPr algn="r" latinLnBrk="1"/>
            <a:r>
              <a:rPr lang="zh-TW" altLang="en-US" sz="8000" b="1" dirty="0">
                <a:solidFill>
                  <a:schemeClr val="accent4">
                    <a:lumMod val="60000"/>
                    <a:lumOff val="40000"/>
                  </a:schemeClr>
                </a:solidFill>
                <a:latin typeface="華康華綜體W5" panose="020B0509000000000000" pitchFamily="49" charset="-120"/>
                <a:ea typeface="華康華綜體W5" panose="020B0509000000000000" pitchFamily="49" charset="-120"/>
                <a:sym typeface="Arial" panose="020B0604020202020204" pitchFamily="34" charset="0"/>
              </a:rPr>
              <a:t>限制</a:t>
            </a:r>
            <a:endParaRPr lang="zh-CN" altLang="en-US" sz="8000" b="1" dirty="0">
              <a:solidFill>
                <a:schemeClr val="accent4">
                  <a:lumMod val="60000"/>
                  <a:lumOff val="40000"/>
                </a:schemeClr>
              </a:solidFill>
              <a:latin typeface="華康華綜體W5" panose="020B0509000000000000" pitchFamily="49" charset="-120"/>
              <a:ea typeface="華康華綜體W5" panose="020B0509000000000000" pitchFamily="49" charset="-120"/>
              <a:sym typeface="Arial" panose="020B0604020202020204" pitchFamily="34" charset="0"/>
            </a:endParaRPr>
          </a:p>
        </p:txBody>
      </p:sp>
      <p:sp>
        <p:nvSpPr>
          <p:cNvPr id="5" name="矩形 4">
            <a:extLst>
              <a:ext uri="{FF2B5EF4-FFF2-40B4-BE49-F238E27FC236}">
                <a16:creationId xmlns:a16="http://schemas.microsoft.com/office/drawing/2014/main" id="{9E59890B-C07D-4041-A350-679FDB283091}"/>
              </a:ext>
            </a:extLst>
          </p:cNvPr>
          <p:cNvSpPr/>
          <p:nvPr/>
        </p:nvSpPr>
        <p:spPr>
          <a:xfrm>
            <a:off x="12453258" y="1974120"/>
            <a:ext cx="6096000" cy="3139321"/>
          </a:xfrm>
          <a:prstGeom prst="rect">
            <a:avLst/>
          </a:prstGeom>
        </p:spPr>
        <p:txBody>
          <a:bodyPr>
            <a:spAutoFit/>
          </a:bodyPr>
          <a:lstStyle/>
          <a:p>
            <a:r>
              <a:rPr lang="zh-TW" altLang="en-US" b="1" dirty="0">
                <a:latin typeface="medium-content-sans-serif-font"/>
              </a:rPr>
              <a:t>區塊鏈的缺點</a:t>
            </a:r>
          </a:p>
          <a:p>
            <a:r>
              <a:rPr lang="zh-TW" altLang="en-US" dirty="0">
                <a:latin typeface="medium-content-serif-font"/>
              </a:rPr>
              <a:t>它同時也具有以下這些缺點。但或許日後會因為技術的改善而陸續解決：</a:t>
            </a:r>
          </a:p>
          <a:p>
            <a:pPr>
              <a:buFont typeface="Arial" panose="020B0604020202020204" pitchFamily="34" charset="0"/>
              <a:buChar char="•"/>
            </a:pPr>
            <a:r>
              <a:rPr lang="zh-TW" altLang="en-US" dirty="0">
                <a:latin typeface="medium-content-serif-font"/>
              </a:rPr>
              <a:t>若遺失個人私鑰，所有區塊鏈的資料可能歸為其他人所有、或是整體歸零。</a:t>
            </a:r>
          </a:p>
          <a:p>
            <a:pPr>
              <a:buFont typeface="Arial" panose="020B0604020202020204" pitchFamily="34" charset="0"/>
              <a:buChar char="•"/>
            </a:pPr>
            <a:r>
              <a:rPr lang="zh-TW" altLang="en-US" dirty="0">
                <a:latin typeface="medium-content-serif-font"/>
              </a:rPr>
              <a:t>如果一開始就提供造假的資訊，整個區塊鏈上的資料都是假的。</a:t>
            </a:r>
          </a:p>
          <a:p>
            <a:pPr>
              <a:buFont typeface="Arial" panose="020B0604020202020204" pitchFamily="34" charset="0"/>
              <a:buChar char="•"/>
            </a:pPr>
            <a:r>
              <a:rPr lang="zh-TW" altLang="en-US" dirty="0">
                <a:latin typeface="medium-content-serif-font"/>
              </a:rPr>
              <a:t>若程式設計不佳，的確有被篡改的可能，實際上也的確發生過。</a:t>
            </a:r>
          </a:p>
          <a:p>
            <a:pPr>
              <a:buFont typeface="Arial" panose="020B0604020202020204" pitchFamily="34" charset="0"/>
              <a:buChar char="•"/>
            </a:pPr>
            <a:r>
              <a:rPr lang="zh-TW" altLang="en-US" dirty="0">
                <a:latin typeface="medium-content-serif-font"/>
              </a:rPr>
              <a:t>執行速度不夠快，資料加密的時間過長。</a:t>
            </a:r>
          </a:p>
          <a:p>
            <a:pPr>
              <a:buFont typeface="Arial" panose="020B0604020202020204" pitchFamily="34" charset="0"/>
              <a:buChar char="•"/>
            </a:pPr>
            <a:r>
              <a:rPr lang="zh-TW" altLang="en-US" dirty="0">
                <a:latin typeface="medium-content-serif-font"/>
              </a:rPr>
              <a:t>每個區塊的容量有限、交易速度還是不夠快。</a:t>
            </a:r>
            <a:endParaRPr lang="zh-TW" altLang="en-US" b="0" i="0" dirty="0">
              <a:effectLst/>
              <a:latin typeface="medium-content-serif-font"/>
            </a:endParaRPr>
          </a:p>
        </p:txBody>
      </p:sp>
      <p:grpSp>
        <p:nvGrpSpPr>
          <p:cNvPr id="63" name="群組 62">
            <a:extLst>
              <a:ext uri="{FF2B5EF4-FFF2-40B4-BE49-F238E27FC236}">
                <a16:creationId xmlns:a16="http://schemas.microsoft.com/office/drawing/2014/main" id="{3DC9231F-7824-40A0-84E9-A67F3C0B6FB3}"/>
              </a:ext>
            </a:extLst>
          </p:cNvPr>
          <p:cNvGrpSpPr/>
          <p:nvPr/>
        </p:nvGrpSpPr>
        <p:grpSpPr>
          <a:xfrm>
            <a:off x="11214630" y="6089529"/>
            <a:ext cx="1093484" cy="768471"/>
            <a:chOff x="7621997" y="5524323"/>
            <a:chExt cx="1778360" cy="1364891"/>
          </a:xfrm>
        </p:grpSpPr>
        <p:pic>
          <p:nvPicPr>
            <p:cNvPr id="64" name="圖片 63">
              <a:extLst>
                <a:ext uri="{FF2B5EF4-FFF2-40B4-BE49-F238E27FC236}">
                  <a16:creationId xmlns:a16="http://schemas.microsoft.com/office/drawing/2014/main" id="{FFCBB2DA-57C1-451E-B0E5-904DBDC673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1997" y="5524323"/>
              <a:ext cx="1778360" cy="1364891"/>
            </a:xfrm>
            <a:prstGeom prst="rect">
              <a:avLst/>
            </a:prstGeom>
          </p:spPr>
        </p:pic>
        <p:sp>
          <p:nvSpPr>
            <p:cNvPr id="65" name="矩形 64">
              <a:extLst>
                <a:ext uri="{FF2B5EF4-FFF2-40B4-BE49-F238E27FC236}">
                  <a16:creationId xmlns:a16="http://schemas.microsoft.com/office/drawing/2014/main" id="{1A861483-E722-4FDD-975B-27C51037A7BB}"/>
                </a:ext>
              </a:extLst>
            </p:cNvPr>
            <p:cNvSpPr/>
            <p:nvPr/>
          </p:nvSpPr>
          <p:spPr>
            <a:xfrm>
              <a:off x="8067420" y="5906423"/>
              <a:ext cx="877161" cy="573977"/>
            </a:xfrm>
            <a:prstGeom prst="rect">
              <a:avLst/>
            </a:prstGeom>
          </p:spPr>
          <p:txBody>
            <a:bodyPr wrap="square">
              <a:spAutoFit/>
            </a:bodyPr>
            <a:lstStyle/>
            <a:p>
              <a:pPr algn="ctr"/>
              <a:fld id="{A60C4597-589D-4A11-9817-77DC32EA032F}" type="slidenum">
                <a:rPr lang="en-US" altLang="zh-CN" sz="1500" b="1">
                  <a:solidFill>
                    <a:schemeClr val="bg1"/>
                  </a:solidFill>
                  <a:latin typeface="Segoe UI Light" pitchFamily="34" charset="0"/>
                  <a:ea typeface="专业字体设计服务/WWW.ZTSGC.COM/" pitchFamily="2" charset="-122"/>
                </a:rPr>
                <a:pPr algn="ctr"/>
                <a:t>14</a:t>
              </a:fld>
              <a:endParaRPr lang="zh-CN" altLang="en-US" sz="1500" b="1" dirty="0">
                <a:solidFill>
                  <a:schemeClr val="bg1"/>
                </a:solidFill>
                <a:latin typeface="Segoe UI Light" pitchFamily="34" charset="0"/>
                <a:ea typeface="专业字体设计服务/WWW.ZTSGC.COM/" pitchFamily="2" charset="-122"/>
              </a:endParaRPr>
            </a:p>
          </p:txBody>
        </p:sp>
      </p:grpSp>
      <p:pic>
        <p:nvPicPr>
          <p:cNvPr id="38" name="圖片 37">
            <a:extLst>
              <a:ext uri="{FF2B5EF4-FFF2-40B4-BE49-F238E27FC236}">
                <a16:creationId xmlns:a16="http://schemas.microsoft.com/office/drawing/2014/main" id="{696136A4-E97A-436B-B568-979F028916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07" y="3225800"/>
            <a:ext cx="3777693" cy="3777693"/>
          </a:xfrm>
          <a:prstGeom prst="rect">
            <a:avLst/>
          </a:prstGeom>
        </p:spPr>
      </p:pic>
    </p:spTree>
    <p:extLst>
      <p:ext uri="{BB962C8B-B14F-4D97-AF65-F5344CB8AC3E}">
        <p14:creationId xmlns:p14="http://schemas.microsoft.com/office/powerpoint/2010/main" val="332284544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687070"/>
            <a:ext cx="12192965" cy="694056"/>
            <a:chOff x="0" y="623570"/>
            <a:chExt cx="12192965" cy="694056"/>
          </a:xfrm>
        </p:grpSpPr>
        <p:cxnSp>
          <p:nvCxnSpPr>
            <p:cNvPr id="3" name="直接连接符 2"/>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625262" y="302189"/>
            <a:ext cx="8519252" cy="523220"/>
          </a:xfrm>
          <a:prstGeom prst="rect">
            <a:avLst/>
          </a:prstGeom>
          <a:noFill/>
        </p:spPr>
        <p:txBody>
          <a:bodyPr wrap="square" rtlCol="0">
            <a:spAutoFit/>
            <a:scene3d>
              <a:camera prst="orthographicFront"/>
              <a:lightRig rig="threePt" dir="t"/>
            </a:scene3d>
            <a:sp3d contourW="12700"/>
          </a:bodyPr>
          <a:lstStyle>
            <a:defPPr>
              <a:defRPr lang="zh-CN"/>
            </a:defPPr>
            <a:lvl1pPr lvl="0">
              <a:defRPr sz="2800">
                <a:solidFill>
                  <a:prstClr val="white"/>
                </a:solidFill>
                <a:latin typeface="華康華綜體W5(P)" panose="020B0500000000000000" pitchFamily="34" charset="-120"/>
                <a:ea typeface="華康華綜體W5(P)" panose="020B0500000000000000" pitchFamily="34" charset="-120"/>
              </a:defRPr>
            </a:lvl1pPr>
          </a:lstStyle>
          <a:p>
            <a:r>
              <a:rPr lang="zh-TW" altLang="en-US" dirty="0"/>
              <a:t>區塊鏈有甚麼限制？</a:t>
            </a:r>
          </a:p>
        </p:txBody>
      </p:sp>
      <p:sp>
        <p:nvSpPr>
          <p:cNvPr id="32" name="圆角矩形 9">
            <a:extLst>
              <a:ext uri="{FF2B5EF4-FFF2-40B4-BE49-F238E27FC236}">
                <a16:creationId xmlns:a16="http://schemas.microsoft.com/office/drawing/2014/main" id="{6B280609-8BAD-4440-927B-B0E6EE5E9A24}"/>
              </a:ext>
            </a:extLst>
          </p:cNvPr>
          <p:cNvSpPr/>
          <p:nvPr/>
        </p:nvSpPr>
        <p:spPr>
          <a:xfrm>
            <a:off x="3499958" y="1803936"/>
            <a:ext cx="683903" cy="682005"/>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523" tIns="81261" rIns="162523" bIns="81261" anchor="ctr"/>
          <a:lstStyle/>
          <a:p>
            <a:pPr algn="ctr" latinLnBrk="1">
              <a:defRPr/>
            </a:pPr>
            <a:r>
              <a:rPr lang="en-US" altLang="zh-CN" sz="4800" dirty="0">
                <a:solidFill>
                  <a:prstClr val="white"/>
                </a:solidFill>
                <a:ea typeface="Arial Unicode MS" panose="020B0604020202020204" pitchFamily="34" charset="-122"/>
                <a:cs typeface="Arial Unicode MS" panose="020B0604020202020204" pitchFamily="34" charset="-122"/>
              </a:rPr>
              <a:t>1</a:t>
            </a:r>
            <a:endParaRPr lang="zh-CN" altLang="en-US" sz="4800" dirty="0">
              <a:solidFill>
                <a:prstClr val="white"/>
              </a:solidFill>
              <a:ea typeface="Arial Unicode MS" panose="020B0604020202020204" pitchFamily="34" charset="-122"/>
              <a:cs typeface="Arial Unicode MS" panose="020B0604020202020204" pitchFamily="34" charset="-122"/>
            </a:endParaRPr>
          </a:p>
        </p:txBody>
      </p:sp>
      <p:sp>
        <p:nvSpPr>
          <p:cNvPr id="33" name="圆角矩形 11">
            <a:extLst>
              <a:ext uri="{FF2B5EF4-FFF2-40B4-BE49-F238E27FC236}">
                <a16:creationId xmlns:a16="http://schemas.microsoft.com/office/drawing/2014/main" id="{F2EBF603-F1F8-4EBC-8E40-FEB8FB1A2881}"/>
              </a:ext>
            </a:extLst>
          </p:cNvPr>
          <p:cNvSpPr/>
          <p:nvPr/>
        </p:nvSpPr>
        <p:spPr>
          <a:xfrm>
            <a:off x="4675311" y="1803937"/>
            <a:ext cx="5687438" cy="682006"/>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latinLnBrk="1">
              <a:defRPr/>
            </a:pPr>
            <a:endParaRPr lang="zh-CN" altLang="en-US" sz="6600" dirty="0">
              <a:solidFill>
                <a:prstClr val="white"/>
              </a:solidFill>
              <a:latin typeface="華康華綜體W5" panose="020B0509000000000000" pitchFamily="49" charset="-120"/>
              <a:ea typeface="華康華綜體W5" panose="020B0509000000000000" pitchFamily="49" charset="-120"/>
              <a:cs typeface="Arial Unicode MS" panose="020B0604020202020204" pitchFamily="34" charset="-122"/>
            </a:endParaRPr>
          </a:p>
        </p:txBody>
      </p:sp>
      <p:sp>
        <p:nvSpPr>
          <p:cNvPr id="34" name="矩形 33">
            <a:extLst>
              <a:ext uri="{FF2B5EF4-FFF2-40B4-BE49-F238E27FC236}">
                <a16:creationId xmlns:a16="http://schemas.microsoft.com/office/drawing/2014/main" id="{0E20D17D-0E14-4F6D-A033-91970D670A25}"/>
              </a:ext>
            </a:extLst>
          </p:cNvPr>
          <p:cNvSpPr/>
          <p:nvPr/>
        </p:nvSpPr>
        <p:spPr>
          <a:xfrm>
            <a:off x="4807059" y="1803936"/>
            <a:ext cx="3310145" cy="718200"/>
          </a:xfrm>
          <a:prstGeom prst="rect">
            <a:avLst/>
          </a:prstGeom>
          <a:noFill/>
          <a:ln w="6350">
            <a:noFill/>
          </a:ln>
        </p:spPr>
        <p:txBody>
          <a:bodyPr wrap="square" lIns="162613" tIns="81307" rIns="162613" bIns="81307">
            <a:spAutoFit/>
          </a:bodyPr>
          <a:lstStyle/>
          <a:p>
            <a:pPr latinLnBrk="1">
              <a:defRPr/>
            </a:pPr>
            <a:r>
              <a:rPr lang="zh-TW" altLang="en-US" sz="3600" kern="100" dirty="0">
                <a:solidFill>
                  <a:prstClr val="white"/>
                </a:solidFill>
                <a:latin typeface="華康華綜體W5" panose="020B0509000000000000" pitchFamily="49" charset="-120"/>
                <a:ea typeface="華康華綜體W5" panose="020B0509000000000000" pitchFamily="49" charset="-120"/>
                <a:cs typeface="Times New Roman" panose="02020603050405020304" pitchFamily="18" charset="0"/>
              </a:rPr>
              <a:t>運算資源消耗</a:t>
            </a:r>
            <a:endParaRPr lang="zh-CN" altLang="zh-CN" sz="3600" kern="100" dirty="0">
              <a:solidFill>
                <a:prstClr val="white"/>
              </a:solidFill>
              <a:latin typeface="華康華綜體W5" panose="020B0509000000000000" pitchFamily="49" charset="-120"/>
              <a:ea typeface="華康華綜體W5" panose="020B0509000000000000" pitchFamily="49" charset="-120"/>
              <a:cs typeface="Times New Roman" panose="02020603050405020304" pitchFamily="18" charset="0"/>
            </a:endParaRPr>
          </a:p>
        </p:txBody>
      </p:sp>
      <p:sp>
        <p:nvSpPr>
          <p:cNvPr id="35" name="圆角矩形 13">
            <a:extLst>
              <a:ext uri="{FF2B5EF4-FFF2-40B4-BE49-F238E27FC236}">
                <a16:creationId xmlns:a16="http://schemas.microsoft.com/office/drawing/2014/main" id="{8733F752-77DB-4A29-AC5A-1222E12E8B84}"/>
              </a:ext>
            </a:extLst>
          </p:cNvPr>
          <p:cNvSpPr/>
          <p:nvPr/>
        </p:nvSpPr>
        <p:spPr>
          <a:xfrm>
            <a:off x="3499958" y="2919205"/>
            <a:ext cx="683903" cy="682005"/>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523" tIns="81261" rIns="162523" bIns="81261" anchor="ctr"/>
          <a:lstStyle/>
          <a:p>
            <a:pPr algn="ctr" latinLnBrk="1">
              <a:defRPr/>
            </a:pPr>
            <a:r>
              <a:rPr lang="en-US" altLang="zh-CN" sz="4800" dirty="0">
                <a:solidFill>
                  <a:prstClr val="white"/>
                </a:solidFill>
                <a:ea typeface="Arial Unicode MS" panose="020B0604020202020204" pitchFamily="34" charset="-122"/>
                <a:cs typeface="Arial Unicode MS" panose="020B0604020202020204" pitchFamily="34" charset="-122"/>
              </a:rPr>
              <a:t>2</a:t>
            </a:r>
            <a:endParaRPr lang="zh-CN" altLang="en-US" sz="4800" dirty="0">
              <a:solidFill>
                <a:prstClr val="white"/>
              </a:solidFill>
              <a:ea typeface="Arial Unicode MS" panose="020B0604020202020204" pitchFamily="34" charset="-122"/>
              <a:cs typeface="Arial Unicode MS" panose="020B0604020202020204" pitchFamily="34" charset="-122"/>
            </a:endParaRPr>
          </a:p>
        </p:txBody>
      </p:sp>
      <p:sp>
        <p:nvSpPr>
          <p:cNvPr id="37" name="圆角矩形 15">
            <a:extLst>
              <a:ext uri="{FF2B5EF4-FFF2-40B4-BE49-F238E27FC236}">
                <a16:creationId xmlns:a16="http://schemas.microsoft.com/office/drawing/2014/main" id="{7125C15E-1C42-486D-9345-DF17132E94F6}"/>
              </a:ext>
            </a:extLst>
          </p:cNvPr>
          <p:cNvSpPr/>
          <p:nvPr/>
        </p:nvSpPr>
        <p:spPr>
          <a:xfrm>
            <a:off x="4643468" y="2919208"/>
            <a:ext cx="5687438" cy="682006"/>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latinLnBrk="1">
              <a:defRPr/>
            </a:pPr>
            <a:endParaRPr lang="zh-CN" altLang="en-US" sz="6600" dirty="0">
              <a:solidFill>
                <a:prstClr val="white"/>
              </a:solidFill>
              <a:latin typeface="華康華綜體W5" panose="020B0509000000000000" pitchFamily="49" charset="-120"/>
              <a:ea typeface="華康華綜體W5" panose="020B0509000000000000" pitchFamily="49" charset="-120"/>
              <a:cs typeface="Arial Unicode MS" panose="020B0604020202020204" pitchFamily="34" charset="-122"/>
            </a:endParaRPr>
          </a:p>
        </p:txBody>
      </p:sp>
      <p:sp>
        <p:nvSpPr>
          <p:cNvPr id="50" name="矩形 49">
            <a:extLst>
              <a:ext uri="{FF2B5EF4-FFF2-40B4-BE49-F238E27FC236}">
                <a16:creationId xmlns:a16="http://schemas.microsoft.com/office/drawing/2014/main" id="{07FB4597-3D86-420E-83A4-AADD761503C9}"/>
              </a:ext>
            </a:extLst>
          </p:cNvPr>
          <p:cNvSpPr/>
          <p:nvPr/>
        </p:nvSpPr>
        <p:spPr>
          <a:xfrm>
            <a:off x="4936680" y="2907435"/>
            <a:ext cx="5065964" cy="718200"/>
          </a:xfrm>
          <a:prstGeom prst="rect">
            <a:avLst/>
          </a:prstGeom>
          <a:noFill/>
          <a:ln w="6350">
            <a:noFill/>
          </a:ln>
        </p:spPr>
        <p:txBody>
          <a:bodyPr wrap="square" lIns="162613" tIns="81307" rIns="162613" bIns="81307">
            <a:spAutoFit/>
          </a:bodyPr>
          <a:lstStyle/>
          <a:p>
            <a:pPr latinLnBrk="1">
              <a:defRPr/>
            </a:pPr>
            <a:r>
              <a:rPr lang="zh-TW" altLang="en-US" sz="3600" kern="100" dirty="0">
                <a:solidFill>
                  <a:prstClr val="white"/>
                </a:solidFill>
                <a:latin typeface="華康華綜體W5" panose="020B0509000000000000" pitchFamily="49" charset="-120"/>
                <a:ea typeface="華康華綜體W5" panose="020B0509000000000000" pitchFamily="49" charset="-120"/>
                <a:cs typeface="Times New Roman" panose="02020603050405020304" pitchFamily="18" charset="0"/>
              </a:rPr>
              <a:t>資料展示階段不可控</a:t>
            </a:r>
            <a:endParaRPr lang="zh-CN" altLang="zh-CN" sz="3600" kern="100" dirty="0">
              <a:solidFill>
                <a:prstClr val="white"/>
              </a:solidFill>
              <a:latin typeface="華康華綜體W5" panose="020B0509000000000000" pitchFamily="49" charset="-120"/>
              <a:ea typeface="華康華綜體W5" panose="020B0509000000000000" pitchFamily="49" charset="-120"/>
              <a:cs typeface="Times New Roman" panose="02020603050405020304" pitchFamily="18" charset="0"/>
            </a:endParaRPr>
          </a:p>
        </p:txBody>
      </p:sp>
      <p:sp>
        <p:nvSpPr>
          <p:cNvPr id="51" name="圆角矩形 17">
            <a:extLst>
              <a:ext uri="{FF2B5EF4-FFF2-40B4-BE49-F238E27FC236}">
                <a16:creationId xmlns:a16="http://schemas.microsoft.com/office/drawing/2014/main" id="{DF975184-24FD-42CF-86EF-9186695CAE93}"/>
              </a:ext>
            </a:extLst>
          </p:cNvPr>
          <p:cNvSpPr/>
          <p:nvPr/>
        </p:nvSpPr>
        <p:spPr>
          <a:xfrm>
            <a:off x="3499958" y="4100344"/>
            <a:ext cx="683903" cy="682005"/>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523" tIns="81261" rIns="162523" bIns="81261" anchor="ctr"/>
          <a:lstStyle/>
          <a:p>
            <a:pPr algn="ctr" latinLnBrk="1">
              <a:defRPr/>
            </a:pPr>
            <a:r>
              <a:rPr lang="en-US" altLang="zh-CN" sz="4800" dirty="0">
                <a:solidFill>
                  <a:prstClr val="white"/>
                </a:solidFill>
                <a:ea typeface="Arial Unicode MS" panose="020B0604020202020204" pitchFamily="34" charset="-122"/>
                <a:cs typeface="Arial Unicode MS" panose="020B0604020202020204" pitchFamily="34" charset="-122"/>
              </a:rPr>
              <a:t>3</a:t>
            </a:r>
            <a:endParaRPr lang="zh-CN" altLang="en-US" sz="4800" dirty="0">
              <a:solidFill>
                <a:prstClr val="white"/>
              </a:solidFill>
              <a:ea typeface="Arial Unicode MS" panose="020B0604020202020204" pitchFamily="34" charset="-122"/>
              <a:cs typeface="Arial Unicode MS" panose="020B0604020202020204" pitchFamily="34" charset="-122"/>
            </a:endParaRPr>
          </a:p>
        </p:txBody>
      </p:sp>
      <p:sp>
        <p:nvSpPr>
          <p:cNvPr id="52" name="圆角矩形 19">
            <a:extLst>
              <a:ext uri="{FF2B5EF4-FFF2-40B4-BE49-F238E27FC236}">
                <a16:creationId xmlns:a16="http://schemas.microsoft.com/office/drawing/2014/main" id="{5F2678D9-CEB3-4726-9C7F-9529D0700524}"/>
              </a:ext>
            </a:extLst>
          </p:cNvPr>
          <p:cNvSpPr/>
          <p:nvPr/>
        </p:nvSpPr>
        <p:spPr>
          <a:xfrm>
            <a:off x="4675311" y="4100344"/>
            <a:ext cx="5687438" cy="682006"/>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latinLnBrk="1">
              <a:defRPr/>
            </a:pPr>
            <a:endParaRPr lang="zh-CN" altLang="en-US" sz="6600" dirty="0">
              <a:solidFill>
                <a:prstClr val="white"/>
              </a:solidFill>
              <a:latin typeface="華康華綜體W5" panose="020B0509000000000000" pitchFamily="49" charset="-120"/>
              <a:ea typeface="華康華綜體W5" panose="020B0509000000000000" pitchFamily="49" charset="-120"/>
              <a:cs typeface="Arial Unicode MS" panose="020B0604020202020204" pitchFamily="34" charset="-122"/>
            </a:endParaRPr>
          </a:p>
        </p:txBody>
      </p:sp>
      <p:sp>
        <p:nvSpPr>
          <p:cNvPr id="53" name="矩形 52">
            <a:extLst>
              <a:ext uri="{FF2B5EF4-FFF2-40B4-BE49-F238E27FC236}">
                <a16:creationId xmlns:a16="http://schemas.microsoft.com/office/drawing/2014/main" id="{5639A07D-8AB2-4E41-ABFB-59DB9381733D}"/>
              </a:ext>
            </a:extLst>
          </p:cNvPr>
          <p:cNvSpPr/>
          <p:nvPr/>
        </p:nvSpPr>
        <p:spPr>
          <a:xfrm>
            <a:off x="4936680" y="4107582"/>
            <a:ext cx="5394226" cy="718200"/>
          </a:xfrm>
          <a:prstGeom prst="rect">
            <a:avLst/>
          </a:prstGeom>
          <a:noFill/>
          <a:ln w="6350">
            <a:noFill/>
          </a:ln>
        </p:spPr>
        <p:txBody>
          <a:bodyPr wrap="square" lIns="162613" tIns="81307" rIns="162613" bIns="81307">
            <a:spAutoFit/>
          </a:bodyPr>
          <a:lstStyle/>
          <a:p>
            <a:pPr latinLnBrk="1">
              <a:defRPr/>
            </a:pPr>
            <a:r>
              <a:rPr lang="zh-TW" altLang="en-US" sz="3600" kern="100" dirty="0">
                <a:solidFill>
                  <a:prstClr val="white"/>
                </a:solidFill>
                <a:latin typeface="華康華綜體W5" panose="020B0509000000000000" pitchFamily="49" charset="-120"/>
                <a:ea typeface="華康華綜體W5" panose="020B0509000000000000" pitchFamily="49" charset="-120"/>
                <a:cs typeface="Times New Roman" panose="02020603050405020304" pitchFamily="18" charset="0"/>
              </a:rPr>
              <a:t>資料不願意共享</a:t>
            </a:r>
            <a:endParaRPr lang="zh-CN" altLang="zh-CN" sz="3600" kern="100" dirty="0">
              <a:solidFill>
                <a:prstClr val="white"/>
              </a:solidFill>
              <a:latin typeface="華康華綜體W5" panose="020B0509000000000000" pitchFamily="49" charset="-120"/>
              <a:ea typeface="華康華綜體W5" panose="020B0509000000000000" pitchFamily="49" charset="-120"/>
              <a:cs typeface="Times New Roman" panose="02020603050405020304" pitchFamily="18" charset="0"/>
            </a:endParaRPr>
          </a:p>
        </p:txBody>
      </p:sp>
      <p:sp>
        <p:nvSpPr>
          <p:cNvPr id="54" name="圆角矩形 21">
            <a:extLst>
              <a:ext uri="{FF2B5EF4-FFF2-40B4-BE49-F238E27FC236}">
                <a16:creationId xmlns:a16="http://schemas.microsoft.com/office/drawing/2014/main" id="{40D70A7B-EB39-4B41-AB05-3558FE02915B}"/>
              </a:ext>
            </a:extLst>
          </p:cNvPr>
          <p:cNvSpPr/>
          <p:nvPr/>
        </p:nvSpPr>
        <p:spPr>
          <a:xfrm>
            <a:off x="3499958" y="5280172"/>
            <a:ext cx="683903" cy="682005"/>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523" tIns="81261" rIns="162523" bIns="81261" anchor="ctr"/>
          <a:lstStyle/>
          <a:p>
            <a:pPr algn="ctr" latinLnBrk="1">
              <a:defRPr/>
            </a:pPr>
            <a:r>
              <a:rPr lang="en-US" altLang="zh-CN" sz="4800" dirty="0">
                <a:solidFill>
                  <a:prstClr val="white"/>
                </a:solidFill>
                <a:ea typeface="Arial Unicode MS" panose="020B0604020202020204" pitchFamily="34" charset="-122"/>
                <a:cs typeface="Arial Unicode MS" panose="020B0604020202020204" pitchFamily="34" charset="-122"/>
              </a:rPr>
              <a:t>4</a:t>
            </a:r>
            <a:endParaRPr lang="zh-CN" altLang="en-US" sz="4800" dirty="0">
              <a:solidFill>
                <a:prstClr val="white"/>
              </a:solidFill>
              <a:ea typeface="Arial Unicode MS" panose="020B0604020202020204" pitchFamily="34" charset="-122"/>
              <a:cs typeface="Arial Unicode MS" panose="020B0604020202020204" pitchFamily="34" charset="-122"/>
            </a:endParaRPr>
          </a:p>
        </p:txBody>
      </p:sp>
      <p:sp>
        <p:nvSpPr>
          <p:cNvPr id="55" name="圆角矩形 23">
            <a:extLst>
              <a:ext uri="{FF2B5EF4-FFF2-40B4-BE49-F238E27FC236}">
                <a16:creationId xmlns:a16="http://schemas.microsoft.com/office/drawing/2014/main" id="{552CFA95-8888-4D5B-86DB-AA5187CBE694}"/>
              </a:ext>
            </a:extLst>
          </p:cNvPr>
          <p:cNvSpPr/>
          <p:nvPr/>
        </p:nvSpPr>
        <p:spPr>
          <a:xfrm>
            <a:off x="4675311" y="5280170"/>
            <a:ext cx="5687438" cy="682004"/>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latinLnBrk="1">
              <a:defRPr/>
            </a:pPr>
            <a:endParaRPr lang="zh-CN" altLang="en-US" sz="6600" dirty="0">
              <a:solidFill>
                <a:prstClr val="white"/>
              </a:solidFill>
              <a:latin typeface="華康華綜體W5" panose="020B0509000000000000" pitchFamily="49" charset="-120"/>
              <a:ea typeface="華康華綜體W5" panose="020B0509000000000000" pitchFamily="49" charset="-120"/>
              <a:cs typeface="Arial Unicode MS" panose="020B0604020202020204" pitchFamily="34" charset="-122"/>
            </a:endParaRPr>
          </a:p>
        </p:txBody>
      </p:sp>
      <p:sp>
        <p:nvSpPr>
          <p:cNvPr id="56" name="矩形 55">
            <a:extLst>
              <a:ext uri="{FF2B5EF4-FFF2-40B4-BE49-F238E27FC236}">
                <a16:creationId xmlns:a16="http://schemas.microsoft.com/office/drawing/2014/main" id="{B20F1067-19DA-4D0F-B5F1-2D848A577E33}"/>
              </a:ext>
            </a:extLst>
          </p:cNvPr>
          <p:cNvSpPr/>
          <p:nvPr/>
        </p:nvSpPr>
        <p:spPr>
          <a:xfrm>
            <a:off x="5073650" y="5243974"/>
            <a:ext cx="3413988" cy="718200"/>
          </a:xfrm>
          <a:prstGeom prst="rect">
            <a:avLst/>
          </a:prstGeom>
          <a:noFill/>
          <a:ln w="6350">
            <a:noFill/>
          </a:ln>
        </p:spPr>
        <p:txBody>
          <a:bodyPr wrap="square" lIns="162613" tIns="81307" rIns="162613" bIns="81307">
            <a:spAutoFit/>
          </a:bodyPr>
          <a:lstStyle/>
          <a:p>
            <a:pPr latinLnBrk="1">
              <a:defRPr/>
            </a:pPr>
            <a:r>
              <a:rPr lang="zh-TW" altLang="en-US" sz="3600" kern="100" dirty="0">
                <a:solidFill>
                  <a:prstClr val="white"/>
                </a:solidFill>
                <a:latin typeface="華康華綜體W5" panose="020B0509000000000000" pitchFamily="49" charset="-120"/>
                <a:ea typeface="華康華綜體W5" panose="020B0509000000000000" pitchFamily="49" charset="-120"/>
                <a:cs typeface="Times New Roman" panose="02020603050405020304" pitchFamily="18" charset="0"/>
              </a:rPr>
              <a:t>資料無法回收</a:t>
            </a:r>
            <a:endParaRPr lang="zh-CN" altLang="zh-CN" sz="3600" kern="100" dirty="0">
              <a:solidFill>
                <a:prstClr val="white"/>
              </a:solidFill>
              <a:latin typeface="華康華綜體W5" panose="020B0509000000000000" pitchFamily="49" charset="-120"/>
              <a:ea typeface="華康華綜體W5" panose="020B0509000000000000" pitchFamily="49" charset="-120"/>
              <a:cs typeface="Times New Roman" panose="02020603050405020304" pitchFamily="18" charset="0"/>
            </a:endParaRPr>
          </a:p>
        </p:txBody>
      </p:sp>
      <p:sp>
        <p:nvSpPr>
          <p:cNvPr id="57" name="圆角矩形 30">
            <a:extLst>
              <a:ext uri="{FF2B5EF4-FFF2-40B4-BE49-F238E27FC236}">
                <a16:creationId xmlns:a16="http://schemas.microsoft.com/office/drawing/2014/main" id="{9FDFA5F0-C6AB-417B-8D9E-82D28DBCCA82}"/>
              </a:ext>
            </a:extLst>
          </p:cNvPr>
          <p:cNvSpPr/>
          <p:nvPr/>
        </p:nvSpPr>
        <p:spPr>
          <a:xfrm>
            <a:off x="320231" y="1717739"/>
            <a:ext cx="2556529" cy="1508061"/>
          </a:xfrm>
          <a:prstGeom prst="roundRect">
            <a:avLst/>
          </a:prstGeom>
          <a:solidFill>
            <a:schemeClr val="bg1">
              <a:alpha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MH_Others_1">
            <a:extLst>
              <a:ext uri="{FF2B5EF4-FFF2-40B4-BE49-F238E27FC236}">
                <a16:creationId xmlns:a16="http://schemas.microsoft.com/office/drawing/2014/main" id="{00CA4142-47EC-447F-B9CE-3CB611983BF1}"/>
              </a:ext>
            </a:extLst>
          </p:cNvPr>
          <p:cNvSpPr txBox="1"/>
          <p:nvPr>
            <p:custDataLst>
              <p:tags r:id="rId1"/>
            </p:custDataLst>
          </p:nvPr>
        </p:nvSpPr>
        <p:spPr>
          <a:xfrm>
            <a:off x="460858" y="1984916"/>
            <a:ext cx="2100656" cy="907916"/>
          </a:xfrm>
          <a:prstGeom prst="rect">
            <a:avLst/>
          </a:prstGeom>
          <a:noFill/>
        </p:spPr>
        <p:txBody>
          <a:bodyPr wrap="square" lIns="0" tIns="0" rIns="0" bIns="0" rtlCol="0" anchor="ctr" anchorCtr="0">
            <a:noAutofit/>
          </a:bodyPr>
          <a:lstStyle/>
          <a:p>
            <a:pPr algn="r" latinLnBrk="1"/>
            <a:r>
              <a:rPr lang="zh-TW" altLang="en-US" sz="8000" b="1" dirty="0">
                <a:solidFill>
                  <a:schemeClr val="accent4">
                    <a:lumMod val="60000"/>
                    <a:lumOff val="40000"/>
                  </a:schemeClr>
                </a:solidFill>
                <a:latin typeface="華康華綜體W5" panose="020B0509000000000000" pitchFamily="49" charset="-120"/>
                <a:ea typeface="華康華綜體W5" panose="020B0509000000000000" pitchFamily="49" charset="-120"/>
                <a:sym typeface="Arial" panose="020B0604020202020204" pitchFamily="34" charset="0"/>
              </a:rPr>
              <a:t>限制</a:t>
            </a:r>
            <a:endParaRPr lang="zh-CN" altLang="en-US" sz="8000" b="1" dirty="0">
              <a:solidFill>
                <a:schemeClr val="accent4">
                  <a:lumMod val="60000"/>
                  <a:lumOff val="40000"/>
                </a:schemeClr>
              </a:solidFill>
              <a:latin typeface="華康華綜體W5" panose="020B0509000000000000" pitchFamily="49" charset="-120"/>
              <a:ea typeface="華康華綜體W5" panose="020B0509000000000000" pitchFamily="49" charset="-120"/>
              <a:sym typeface="Arial" panose="020B0604020202020204" pitchFamily="34" charset="0"/>
            </a:endParaRPr>
          </a:p>
        </p:txBody>
      </p:sp>
      <p:sp>
        <p:nvSpPr>
          <p:cNvPr id="5" name="矩形 4">
            <a:extLst>
              <a:ext uri="{FF2B5EF4-FFF2-40B4-BE49-F238E27FC236}">
                <a16:creationId xmlns:a16="http://schemas.microsoft.com/office/drawing/2014/main" id="{9E59890B-C07D-4041-A350-679FDB283091}"/>
              </a:ext>
            </a:extLst>
          </p:cNvPr>
          <p:cNvSpPr/>
          <p:nvPr/>
        </p:nvSpPr>
        <p:spPr>
          <a:xfrm>
            <a:off x="12453258" y="1974120"/>
            <a:ext cx="6096000" cy="3139321"/>
          </a:xfrm>
          <a:prstGeom prst="rect">
            <a:avLst/>
          </a:prstGeom>
        </p:spPr>
        <p:txBody>
          <a:bodyPr>
            <a:spAutoFit/>
          </a:bodyPr>
          <a:lstStyle/>
          <a:p>
            <a:r>
              <a:rPr lang="zh-TW" altLang="en-US" b="1" dirty="0">
                <a:latin typeface="medium-content-sans-serif-font"/>
              </a:rPr>
              <a:t>區塊鏈的缺點</a:t>
            </a:r>
          </a:p>
          <a:p>
            <a:r>
              <a:rPr lang="zh-TW" altLang="en-US" dirty="0">
                <a:latin typeface="medium-content-serif-font"/>
              </a:rPr>
              <a:t>它同時也具有以下這些缺點。但或許日後會因為技術的改善而陸續解決：</a:t>
            </a:r>
          </a:p>
          <a:p>
            <a:pPr>
              <a:buFont typeface="Arial" panose="020B0604020202020204" pitchFamily="34" charset="0"/>
              <a:buChar char="•"/>
            </a:pPr>
            <a:r>
              <a:rPr lang="zh-TW" altLang="en-US" dirty="0">
                <a:latin typeface="medium-content-serif-font"/>
              </a:rPr>
              <a:t>若遺失個人私鑰，所有區塊鏈的資料可能歸為其他人所有、或是整體歸零。</a:t>
            </a:r>
          </a:p>
          <a:p>
            <a:pPr>
              <a:buFont typeface="Arial" panose="020B0604020202020204" pitchFamily="34" charset="0"/>
              <a:buChar char="•"/>
            </a:pPr>
            <a:r>
              <a:rPr lang="zh-TW" altLang="en-US" dirty="0">
                <a:latin typeface="medium-content-serif-font"/>
              </a:rPr>
              <a:t>如果一開始就提供造假的資訊，整個區塊鏈上的資料都是假的。</a:t>
            </a:r>
          </a:p>
          <a:p>
            <a:pPr>
              <a:buFont typeface="Arial" panose="020B0604020202020204" pitchFamily="34" charset="0"/>
              <a:buChar char="•"/>
            </a:pPr>
            <a:r>
              <a:rPr lang="zh-TW" altLang="en-US" dirty="0">
                <a:latin typeface="medium-content-serif-font"/>
              </a:rPr>
              <a:t>若程式設計不佳，的確有被篡改的可能，實際上也的確發生過。</a:t>
            </a:r>
          </a:p>
          <a:p>
            <a:pPr>
              <a:buFont typeface="Arial" panose="020B0604020202020204" pitchFamily="34" charset="0"/>
              <a:buChar char="•"/>
            </a:pPr>
            <a:r>
              <a:rPr lang="zh-TW" altLang="en-US" dirty="0">
                <a:latin typeface="medium-content-serif-font"/>
              </a:rPr>
              <a:t>執行速度不夠快，資料加密的時間過長。</a:t>
            </a:r>
          </a:p>
          <a:p>
            <a:pPr>
              <a:buFont typeface="Arial" panose="020B0604020202020204" pitchFamily="34" charset="0"/>
              <a:buChar char="•"/>
            </a:pPr>
            <a:r>
              <a:rPr lang="zh-TW" altLang="en-US" dirty="0">
                <a:latin typeface="medium-content-serif-font"/>
              </a:rPr>
              <a:t>每個區塊的容量有限、交易速度還是不夠快。</a:t>
            </a:r>
            <a:endParaRPr lang="zh-TW" altLang="en-US" b="0" i="0" dirty="0">
              <a:effectLst/>
              <a:latin typeface="medium-content-serif-font"/>
            </a:endParaRPr>
          </a:p>
        </p:txBody>
      </p:sp>
      <p:grpSp>
        <p:nvGrpSpPr>
          <p:cNvPr id="63" name="群組 62">
            <a:extLst>
              <a:ext uri="{FF2B5EF4-FFF2-40B4-BE49-F238E27FC236}">
                <a16:creationId xmlns:a16="http://schemas.microsoft.com/office/drawing/2014/main" id="{3DC9231F-7824-40A0-84E9-A67F3C0B6FB3}"/>
              </a:ext>
            </a:extLst>
          </p:cNvPr>
          <p:cNvGrpSpPr/>
          <p:nvPr/>
        </p:nvGrpSpPr>
        <p:grpSpPr>
          <a:xfrm>
            <a:off x="11214630" y="6089529"/>
            <a:ext cx="1093484" cy="768471"/>
            <a:chOff x="7621997" y="5524323"/>
            <a:chExt cx="1778360" cy="1364891"/>
          </a:xfrm>
        </p:grpSpPr>
        <p:pic>
          <p:nvPicPr>
            <p:cNvPr id="64" name="圖片 63">
              <a:extLst>
                <a:ext uri="{FF2B5EF4-FFF2-40B4-BE49-F238E27FC236}">
                  <a16:creationId xmlns:a16="http://schemas.microsoft.com/office/drawing/2014/main" id="{FFCBB2DA-57C1-451E-B0E5-904DBDC673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1997" y="5524323"/>
              <a:ext cx="1778360" cy="1364891"/>
            </a:xfrm>
            <a:prstGeom prst="rect">
              <a:avLst/>
            </a:prstGeom>
          </p:spPr>
        </p:pic>
        <p:sp>
          <p:nvSpPr>
            <p:cNvPr id="65" name="矩形 64">
              <a:extLst>
                <a:ext uri="{FF2B5EF4-FFF2-40B4-BE49-F238E27FC236}">
                  <a16:creationId xmlns:a16="http://schemas.microsoft.com/office/drawing/2014/main" id="{1A861483-E722-4FDD-975B-27C51037A7BB}"/>
                </a:ext>
              </a:extLst>
            </p:cNvPr>
            <p:cNvSpPr/>
            <p:nvPr/>
          </p:nvSpPr>
          <p:spPr>
            <a:xfrm>
              <a:off x="8067420" y="5906423"/>
              <a:ext cx="877161" cy="573977"/>
            </a:xfrm>
            <a:prstGeom prst="rect">
              <a:avLst/>
            </a:prstGeom>
          </p:spPr>
          <p:txBody>
            <a:bodyPr wrap="square">
              <a:spAutoFit/>
            </a:bodyPr>
            <a:lstStyle/>
            <a:p>
              <a:pPr algn="ctr"/>
              <a:fld id="{A60C4597-589D-4A11-9817-77DC32EA032F}" type="slidenum">
                <a:rPr lang="en-US" altLang="zh-CN" sz="1500" b="1">
                  <a:solidFill>
                    <a:schemeClr val="bg1"/>
                  </a:solidFill>
                  <a:latin typeface="Segoe UI Light" pitchFamily="34" charset="0"/>
                  <a:ea typeface="专业字体设计服务/WWW.ZTSGC.COM/" pitchFamily="2" charset="-122"/>
                </a:rPr>
                <a:pPr algn="ctr"/>
                <a:t>15</a:t>
              </a:fld>
              <a:endParaRPr lang="zh-CN" altLang="en-US" sz="1500" b="1" dirty="0">
                <a:solidFill>
                  <a:schemeClr val="bg1"/>
                </a:solidFill>
                <a:latin typeface="Segoe UI Light" pitchFamily="34" charset="0"/>
                <a:ea typeface="专业字体设计服务/WWW.ZTSGC.COM/" pitchFamily="2" charset="-122"/>
              </a:endParaRPr>
            </a:p>
          </p:txBody>
        </p:sp>
      </p:grpSp>
      <p:pic>
        <p:nvPicPr>
          <p:cNvPr id="38" name="圖片 37">
            <a:extLst>
              <a:ext uri="{FF2B5EF4-FFF2-40B4-BE49-F238E27FC236}">
                <a16:creationId xmlns:a16="http://schemas.microsoft.com/office/drawing/2014/main" id="{251BD762-A36F-4454-955C-F1F727CF91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2884" y="3467779"/>
            <a:ext cx="3015655" cy="3015655"/>
          </a:xfrm>
          <a:prstGeom prst="rect">
            <a:avLst/>
          </a:prstGeom>
        </p:spPr>
      </p:pic>
    </p:spTree>
    <p:extLst>
      <p:ext uri="{BB962C8B-B14F-4D97-AF65-F5344CB8AC3E}">
        <p14:creationId xmlns:p14="http://schemas.microsoft.com/office/powerpoint/2010/main" val="295770260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687070"/>
            <a:ext cx="12192965" cy="694056"/>
            <a:chOff x="0" y="623570"/>
            <a:chExt cx="12192965" cy="694056"/>
          </a:xfrm>
        </p:grpSpPr>
        <p:cxnSp>
          <p:nvCxnSpPr>
            <p:cNvPr id="3" name="直接连接符 2"/>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625262" y="302189"/>
            <a:ext cx="8519252" cy="523220"/>
          </a:xfrm>
          <a:prstGeom prst="rect">
            <a:avLst/>
          </a:prstGeom>
          <a:noFill/>
        </p:spPr>
        <p:txBody>
          <a:bodyPr wrap="square" rtlCol="0">
            <a:spAutoFit/>
            <a:scene3d>
              <a:camera prst="orthographicFront"/>
              <a:lightRig rig="threePt" dir="t"/>
            </a:scene3d>
            <a:sp3d contourW="12700"/>
          </a:bodyPr>
          <a:lstStyle>
            <a:defPPr>
              <a:defRPr lang="zh-CN"/>
            </a:defPPr>
            <a:lvl1pPr lvl="0">
              <a:defRPr sz="2800">
                <a:solidFill>
                  <a:prstClr val="white"/>
                </a:solidFill>
                <a:latin typeface="華康華綜體W5(P)" panose="020B0500000000000000" pitchFamily="34" charset="-120"/>
                <a:ea typeface="華康華綜體W5(P)" panose="020B0500000000000000" pitchFamily="34" charset="-120"/>
              </a:defRPr>
            </a:lvl1pPr>
          </a:lstStyle>
          <a:p>
            <a:r>
              <a:rPr lang="zh-TW" altLang="en-US" dirty="0"/>
              <a:t>區塊鏈有甚麼限制？</a:t>
            </a:r>
          </a:p>
        </p:txBody>
      </p:sp>
      <p:sp>
        <p:nvSpPr>
          <p:cNvPr id="32" name="圆角矩形 9">
            <a:extLst>
              <a:ext uri="{FF2B5EF4-FFF2-40B4-BE49-F238E27FC236}">
                <a16:creationId xmlns:a16="http://schemas.microsoft.com/office/drawing/2014/main" id="{6B280609-8BAD-4440-927B-B0E6EE5E9A24}"/>
              </a:ext>
            </a:extLst>
          </p:cNvPr>
          <p:cNvSpPr/>
          <p:nvPr/>
        </p:nvSpPr>
        <p:spPr>
          <a:xfrm>
            <a:off x="3499958" y="1803936"/>
            <a:ext cx="683903" cy="682005"/>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523" tIns="81261" rIns="162523" bIns="81261" anchor="ctr"/>
          <a:lstStyle/>
          <a:p>
            <a:pPr algn="ctr" latinLnBrk="1">
              <a:defRPr/>
            </a:pPr>
            <a:r>
              <a:rPr lang="en-US" altLang="zh-CN" sz="4800" dirty="0">
                <a:solidFill>
                  <a:prstClr val="white"/>
                </a:solidFill>
                <a:ea typeface="Arial Unicode MS" panose="020B0604020202020204" pitchFamily="34" charset="-122"/>
                <a:cs typeface="Arial Unicode MS" panose="020B0604020202020204" pitchFamily="34" charset="-122"/>
              </a:rPr>
              <a:t>1</a:t>
            </a:r>
            <a:endParaRPr lang="zh-CN" altLang="en-US" sz="4800" dirty="0">
              <a:solidFill>
                <a:prstClr val="white"/>
              </a:solidFill>
              <a:ea typeface="Arial Unicode MS" panose="020B0604020202020204" pitchFamily="34" charset="-122"/>
              <a:cs typeface="Arial Unicode MS" panose="020B0604020202020204" pitchFamily="34" charset="-122"/>
            </a:endParaRPr>
          </a:p>
        </p:txBody>
      </p:sp>
      <p:sp>
        <p:nvSpPr>
          <p:cNvPr id="33" name="圆角矩形 11">
            <a:extLst>
              <a:ext uri="{FF2B5EF4-FFF2-40B4-BE49-F238E27FC236}">
                <a16:creationId xmlns:a16="http://schemas.microsoft.com/office/drawing/2014/main" id="{F2EBF603-F1F8-4EBC-8E40-FEB8FB1A2881}"/>
              </a:ext>
            </a:extLst>
          </p:cNvPr>
          <p:cNvSpPr/>
          <p:nvPr/>
        </p:nvSpPr>
        <p:spPr>
          <a:xfrm>
            <a:off x="4675311" y="1803937"/>
            <a:ext cx="5687438" cy="682006"/>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latinLnBrk="1">
              <a:defRPr/>
            </a:pPr>
            <a:endParaRPr lang="zh-CN" altLang="en-US" sz="6600" dirty="0">
              <a:solidFill>
                <a:prstClr val="white"/>
              </a:solidFill>
              <a:latin typeface="華康華綜體W5" panose="020B0509000000000000" pitchFamily="49" charset="-120"/>
              <a:ea typeface="華康華綜體W5" panose="020B0509000000000000" pitchFamily="49" charset="-120"/>
              <a:cs typeface="Arial Unicode MS" panose="020B0604020202020204" pitchFamily="34" charset="-122"/>
            </a:endParaRPr>
          </a:p>
        </p:txBody>
      </p:sp>
      <p:sp>
        <p:nvSpPr>
          <p:cNvPr id="34" name="矩形 33">
            <a:extLst>
              <a:ext uri="{FF2B5EF4-FFF2-40B4-BE49-F238E27FC236}">
                <a16:creationId xmlns:a16="http://schemas.microsoft.com/office/drawing/2014/main" id="{0E20D17D-0E14-4F6D-A033-91970D670A25}"/>
              </a:ext>
            </a:extLst>
          </p:cNvPr>
          <p:cNvSpPr/>
          <p:nvPr/>
        </p:nvSpPr>
        <p:spPr>
          <a:xfrm>
            <a:off x="5154728" y="1745618"/>
            <a:ext cx="3310145" cy="718200"/>
          </a:xfrm>
          <a:prstGeom prst="rect">
            <a:avLst/>
          </a:prstGeom>
          <a:noFill/>
          <a:ln w="6350">
            <a:noFill/>
          </a:ln>
        </p:spPr>
        <p:txBody>
          <a:bodyPr wrap="square" lIns="162613" tIns="81307" rIns="162613" bIns="81307">
            <a:spAutoFit/>
          </a:bodyPr>
          <a:lstStyle/>
          <a:p>
            <a:pPr latinLnBrk="1">
              <a:defRPr/>
            </a:pPr>
            <a:r>
              <a:rPr lang="zh-TW" altLang="en-US" sz="3600" kern="100" dirty="0">
                <a:solidFill>
                  <a:prstClr val="white"/>
                </a:solidFill>
                <a:latin typeface="華康華綜體W5" panose="020B0509000000000000" pitchFamily="49" charset="-120"/>
                <a:ea typeface="華康華綜體W5" panose="020B0509000000000000" pitchFamily="49" charset="-120"/>
                <a:cs typeface="Times New Roman" panose="02020603050405020304" pitchFamily="18" charset="0"/>
              </a:rPr>
              <a:t>更新、擴展性</a:t>
            </a:r>
            <a:endParaRPr lang="zh-CN" altLang="zh-CN" sz="3600" kern="100" dirty="0">
              <a:solidFill>
                <a:prstClr val="white"/>
              </a:solidFill>
              <a:latin typeface="華康華綜體W5" panose="020B0509000000000000" pitchFamily="49" charset="-120"/>
              <a:ea typeface="華康華綜體W5" panose="020B0509000000000000" pitchFamily="49" charset="-120"/>
              <a:cs typeface="Times New Roman" panose="02020603050405020304" pitchFamily="18" charset="0"/>
            </a:endParaRPr>
          </a:p>
        </p:txBody>
      </p:sp>
      <p:sp>
        <p:nvSpPr>
          <p:cNvPr id="35" name="圆角矩形 13">
            <a:extLst>
              <a:ext uri="{FF2B5EF4-FFF2-40B4-BE49-F238E27FC236}">
                <a16:creationId xmlns:a16="http://schemas.microsoft.com/office/drawing/2014/main" id="{8733F752-77DB-4A29-AC5A-1222E12E8B84}"/>
              </a:ext>
            </a:extLst>
          </p:cNvPr>
          <p:cNvSpPr/>
          <p:nvPr/>
        </p:nvSpPr>
        <p:spPr>
          <a:xfrm>
            <a:off x="3499958" y="2919205"/>
            <a:ext cx="683903" cy="682005"/>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523" tIns="81261" rIns="162523" bIns="81261" anchor="ctr"/>
          <a:lstStyle/>
          <a:p>
            <a:pPr algn="ctr" latinLnBrk="1">
              <a:defRPr/>
            </a:pPr>
            <a:r>
              <a:rPr lang="en-US" altLang="zh-CN" sz="4800" dirty="0">
                <a:solidFill>
                  <a:prstClr val="white"/>
                </a:solidFill>
                <a:ea typeface="Arial Unicode MS" panose="020B0604020202020204" pitchFamily="34" charset="-122"/>
                <a:cs typeface="Arial Unicode MS" panose="020B0604020202020204" pitchFamily="34" charset="-122"/>
              </a:rPr>
              <a:t>2</a:t>
            </a:r>
            <a:endParaRPr lang="zh-CN" altLang="en-US" sz="4800" dirty="0">
              <a:solidFill>
                <a:prstClr val="white"/>
              </a:solidFill>
              <a:ea typeface="Arial Unicode MS" panose="020B0604020202020204" pitchFamily="34" charset="-122"/>
              <a:cs typeface="Arial Unicode MS" panose="020B0604020202020204" pitchFamily="34" charset="-122"/>
            </a:endParaRPr>
          </a:p>
        </p:txBody>
      </p:sp>
      <p:sp>
        <p:nvSpPr>
          <p:cNvPr id="37" name="圆角矩形 15">
            <a:extLst>
              <a:ext uri="{FF2B5EF4-FFF2-40B4-BE49-F238E27FC236}">
                <a16:creationId xmlns:a16="http://schemas.microsoft.com/office/drawing/2014/main" id="{7125C15E-1C42-486D-9345-DF17132E94F6}"/>
              </a:ext>
            </a:extLst>
          </p:cNvPr>
          <p:cNvSpPr/>
          <p:nvPr/>
        </p:nvSpPr>
        <p:spPr>
          <a:xfrm>
            <a:off x="4643468" y="2919208"/>
            <a:ext cx="5687438" cy="682006"/>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latinLnBrk="1">
              <a:defRPr/>
            </a:pPr>
            <a:endParaRPr lang="zh-CN" altLang="en-US" sz="6600" dirty="0">
              <a:solidFill>
                <a:prstClr val="white"/>
              </a:solidFill>
              <a:latin typeface="華康華綜體W5" panose="020B0509000000000000" pitchFamily="49" charset="-120"/>
              <a:ea typeface="華康華綜體W5" panose="020B0509000000000000" pitchFamily="49" charset="-120"/>
              <a:cs typeface="Arial Unicode MS" panose="020B0604020202020204" pitchFamily="34" charset="-122"/>
            </a:endParaRPr>
          </a:p>
        </p:txBody>
      </p:sp>
      <p:sp>
        <p:nvSpPr>
          <p:cNvPr id="50" name="矩形 49">
            <a:extLst>
              <a:ext uri="{FF2B5EF4-FFF2-40B4-BE49-F238E27FC236}">
                <a16:creationId xmlns:a16="http://schemas.microsoft.com/office/drawing/2014/main" id="{07FB4597-3D86-420E-83A4-AADD761503C9}"/>
              </a:ext>
            </a:extLst>
          </p:cNvPr>
          <p:cNvSpPr/>
          <p:nvPr/>
        </p:nvSpPr>
        <p:spPr>
          <a:xfrm>
            <a:off x="5154728" y="2872807"/>
            <a:ext cx="3529680" cy="718200"/>
          </a:xfrm>
          <a:prstGeom prst="rect">
            <a:avLst/>
          </a:prstGeom>
          <a:noFill/>
          <a:ln w="6350">
            <a:noFill/>
          </a:ln>
        </p:spPr>
        <p:txBody>
          <a:bodyPr wrap="square" lIns="162613" tIns="81307" rIns="162613" bIns="81307">
            <a:spAutoFit/>
          </a:bodyPr>
          <a:lstStyle/>
          <a:p>
            <a:pPr latinLnBrk="1">
              <a:defRPr/>
            </a:pPr>
            <a:r>
              <a:rPr lang="zh-TW" altLang="en-US" sz="3600" kern="100" dirty="0">
                <a:solidFill>
                  <a:prstClr val="white"/>
                </a:solidFill>
                <a:latin typeface="華康華綜體W5" panose="020B0509000000000000" pitchFamily="49" charset="-120"/>
                <a:ea typeface="華康華綜體W5" panose="020B0509000000000000" pitchFamily="49" charset="-120"/>
                <a:cs typeface="Times New Roman" panose="02020603050405020304" pitchFamily="18" charset="0"/>
              </a:rPr>
              <a:t>責任歸屬</a:t>
            </a:r>
            <a:endParaRPr lang="zh-CN" altLang="zh-CN" sz="3600" kern="100" dirty="0">
              <a:solidFill>
                <a:prstClr val="white"/>
              </a:solidFill>
              <a:latin typeface="華康華綜體W5" panose="020B0509000000000000" pitchFamily="49" charset="-120"/>
              <a:ea typeface="華康華綜體W5" panose="020B0509000000000000" pitchFamily="49" charset="-120"/>
              <a:cs typeface="Times New Roman" panose="02020603050405020304" pitchFamily="18" charset="0"/>
            </a:endParaRPr>
          </a:p>
        </p:txBody>
      </p:sp>
      <p:sp>
        <p:nvSpPr>
          <p:cNvPr id="51" name="圆角矩形 17">
            <a:extLst>
              <a:ext uri="{FF2B5EF4-FFF2-40B4-BE49-F238E27FC236}">
                <a16:creationId xmlns:a16="http://schemas.microsoft.com/office/drawing/2014/main" id="{DF975184-24FD-42CF-86EF-9186695CAE93}"/>
              </a:ext>
            </a:extLst>
          </p:cNvPr>
          <p:cNvSpPr/>
          <p:nvPr/>
        </p:nvSpPr>
        <p:spPr>
          <a:xfrm>
            <a:off x="3499958" y="4100344"/>
            <a:ext cx="683903" cy="682005"/>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523" tIns="81261" rIns="162523" bIns="81261" anchor="ctr"/>
          <a:lstStyle/>
          <a:p>
            <a:pPr algn="ctr" latinLnBrk="1">
              <a:defRPr/>
            </a:pPr>
            <a:r>
              <a:rPr lang="en-US" altLang="zh-CN" sz="4800" dirty="0">
                <a:solidFill>
                  <a:prstClr val="white"/>
                </a:solidFill>
                <a:ea typeface="Arial Unicode MS" panose="020B0604020202020204" pitchFamily="34" charset="-122"/>
                <a:cs typeface="Arial Unicode MS" panose="020B0604020202020204" pitchFamily="34" charset="-122"/>
              </a:rPr>
              <a:t>3</a:t>
            </a:r>
            <a:endParaRPr lang="zh-CN" altLang="en-US" sz="4800" dirty="0">
              <a:solidFill>
                <a:prstClr val="white"/>
              </a:solidFill>
              <a:ea typeface="Arial Unicode MS" panose="020B0604020202020204" pitchFamily="34" charset="-122"/>
              <a:cs typeface="Arial Unicode MS" panose="020B0604020202020204" pitchFamily="34" charset="-122"/>
            </a:endParaRPr>
          </a:p>
        </p:txBody>
      </p:sp>
      <p:sp>
        <p:nvSpPr>
          <p:cNvPr id="52" name="圆角矩形 19">
            <a:extLst>
              <a:ext uri="{FF2B5EF4-FFF2-40B4-BE49-F238E27FC236}">
                <a16:creationId xmlns:a16="http://schemas.microsoft.com/office/drawing/2014/main" id="{5F2678D9-CEB3-4726-9C7F-9529D0700524}"/>
              </a:ext>
            </a:extLst>
          </p:cNvPr>
          <p:cNvSpPr/>
          <p:nvPr/>
        </p:nvSpPr>
        <p:spPr>
          <a:xfrm>
            <a:off x="4675311" y="4100344"/>
            <a:ext cx="5687438" cy="682006"/>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latinLnBrk="1">
              <a:defRPr/>
            </a:pPr>
            <a:endParaRPr lang="zh-CN" altLang="en-US" sz="6600" dirty="0">
              <a:solidFill>
                <a:prstClr val="white"/>
              </a:solidFill>
              <a:latin typeface="華康華綜體W5" panose="020B0509000000000000" pitchFamily="49" charset="-120"/>
              <a:ea typeface="華康華綜體W5" panose="020B0509000000000000" pitchFamily="49" charset="-120"/>
              <a:cs typeface="Arial Unicode MS" panose="020B0604020202020204" pitchFamily="34" charset="-122"/>
            </a:endParaRPr>
          </a:p>
        </p:txBody>
      </p:sp>
      <p:sp>
        <p:nvSpPr>
          <p:cNvPr id="53" name="矩形 52">
            <a:extLst>
              <a:ext uri="{FF2B5EF4-FFF2-40B4-BE49-F238E27FC236}">
                <a16:creationId xmlns:a16="http://schemas.microsoft.com/office/drawing/2014/main" id="{5639A07D-8AB2-4E41-ABFB-59DB9381733D}"/>
              </a:ext>
            </a:extLst>
          </p:cNvPr>
          <p:cNvSpPr/>
          <p:nvPr/>
        </p:nvSpPr>
        <p:spPr>
          <a:xfrm>
            <a:off x="5154728" y="4064149"/>
            <a:ext cx="5176178" cy="718200"/>
          </a:xfrm>
          <a:prstGeom prst="rect">
            <a:avLst/>
          </a:prstGeom>
          <a:noFill/>
          <a:ln w="6350">
            <a:noFill/>
          </a:ln>
        </p:spPr>
        <p:txBody>
          <a:bodyPr wrap="square" lIns="162613" tIns="81307" rIns="162613" bIns="81307">
            <a:spAutoFit/>
          </a:bodyPr>
          <a:lstStyle/>
          <a:p>
            <a:pPr latinLnBrk="1">
              <a:defRPr/>
            </a:pPr>
            <a:r>
              <a:rPr lang="zh-TW" altLang="en-US" sz="3600" kern="100" dirty="0">
                <a:solidFill>
                  <a:prstClr val="white"/>
                </a:solidFill>
                <a:latin typeface="華康華綜體W5" panose="020B0509000000000000" pitchFamily="49" charset="-120"/>
                <a:ea typeface="華康華綜體W5" panose="020B0509000000000000" pitchFamily="49" charset="-120"/>
                <a:cs typeface="Times New Roman" panose="02020603050405020304" pitchFamily="18" charset="0"/>
              </a:rPr>
              <a:t>難以保證資訊正確性</a:t>
            </a:r>
            <a:endParaRPr lang="zh-CN" altLang="zh-CN" sz="3600" kern="100" dirty="0">
              <a:solidFill>
                <a:prstClr val="white"/>
              </a:solidFill>
              <a:latin typeface="華康華綜體W5" panose="020B0509000000000000" pitchFamily="49" charset="-120"/>
              <a:ea typeface="華康華綜體W5" panose="020B0509000000000000" pitchFamily="49" charset="-120"/>
              <a:cs typeface="Times New Roman" panose="02020603050405020304" pitchFamily="18" charset="0"/>
            </a:endParaRPr>
          </a:p>
        </p:txBody>
      </p:sp>
      <p:sp>
        <p:nvSpPr>
          <p:cNvPr id="54" name="圆角矩形 21">
            <a:extLst>
              <a:ext uri="{FF2B5EF4-FFF2-40B4-BE49-F238E27FC236}">
                <a16:creationId xmlns:a16="http://schemas.microsoft.com/office/drawing/2014/main" id="{40D70A7B-EB39-4B41-AB05-3558FE02915B}"/>
              </a:ext>
            </a:extLst>
          </p:cNvPr>
          <p:cNvSpPr/>
          <p:nvPr/>
        </p:nvSpPr>
        <p:spPr>
          <a:xfrm>
            <a:off x="3499958" y="5280172"/>
            <a:ext cx="683903" cy="682005"/>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523" tIns="81261" rIns="162523" bIns="81261" anchor="ctr"/>
          <a:lstStyle/>
          <a:p>
            <a:pPr algn="ctr" latinLnBrk="1">
              <a:defRPr/>
            </a:pPr>
            <a:r>
              <a:rPr lang="en-US" altLang="zh-CN" sz="4800" dirty="0">
                <a:solidFill>
                  <a:prstClr val="white"/>
                </a:solidFill>
                <a:ea typeface="Arial Unicode MS" panose="020B0604020202020204" pitchFamily="34" charset="-122"/>
                <a:cs typeface="Arial Unicode MS" panose="020B0604020202020204" pitchFamily="34" charset="-122"/>
              </a:rPr>
              <a:t>4</a:t>
            </a:r>
            <a:endParaRPr lang="zh-CN" altLang="en-US" sz="4800" dirty="0">
              <a:solidFill>
                <a:prstClr val="white"/>
              </a:solidFill>
              <a:ea typeface="Arial Unicode MS" panose="020B0604020202020204" pitchFamily="34" charset="-122"/>
              <a:cs typeface="Arial Unicode MS" panose="020B0604020202020204" pitchFamily="34" charset="-122"/>
            </a:endParaRPr>
          </a:p>
        </p:txBody>
      </p:sp>
      <p:sp>
        <p:nvSpPr>
          <p:cNvPr id="55" name="圆角矩形 23">
            <a:extLst>
              <a:ext uri="{FF2B5EF4-FFF2-40B4-BE49-F238E27FC236}">
                <a16:creationId xmlns:a16="http://schemas.microsoft.com/office/drawing/2014/main" id="{552CFA95-8888-4D5B-86DB-AA5187CBE694}"/>
              </a:ext>
            </a:extLst>
          </p:cNvPr>
          <p:cNvSpPr/>
          <p:nvPr/>
        </p:nvSpPr>
        <p:spPr>
          <a:xfrm>
            <a:off x="4675311" y="5280170"/>
            <a:ext cx="5687438" cy="682004"/>
          </a:xfrm>
          <a:prstGeom prst="roundRect">
            <a:avLst/>
          </a:prstGeom>
          <a:solidFill>
            <a:schemeClr val="bg1">
              <a:alpha val="15000"/>
            </a:schemeClr>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62613" tIns="81307" rIns="162613" bIns="81307" anchor="ctr"/>
          <a:lstStyle/>
          <a:p>
            <a:pPr algn="ctr" latinLnBrk="1">
              <a:defRPr/>
            </a:pPr>
            <a:endParaRPr lang="zh-CN" altLang="en-US" sz="6600" dirty="0">
              <a:solidFill>
                <a:prstClr val="white"/>
              </a:solidFill>
              <a:latin typeface="華康華綜體W5" panose="020B0509000000000000" pitchFamily="49" charset="-120"/>
              <a:ea typeface="華康華綜體W5" panose="020B0509000000000000" pitchFamily="49" charset="-120"/>
              <a:cs typeface="Arial Unicode MS" panose="020B0604020202020204" pitchFamily="34" charset="-122"/>
            </a:endParaRPr>
          </a:p>
        </p:txBody>
      </p:sp>
      <p:sp>
        <p:nvSpPr>
          <p:cNvPr id="56" name="矩形 55">
            <a:extLst>
              <a:ext uri="{FF2B5EF4-FFF2-40B4-BE49-F238E27FC236}">
                <a16:creationId xmlns:a16="http://schemas.microsoft.com/office/drawing/2014/main" id="{B20F1067-19DA-4D0F-B5F1-2D848A577E33}"/>
              </a:ext>
            </a:extLst>
          </p:cNvPr>
          <p:cNvSpPr/>
          <p:nvPr/>
        </p:nvSpPr>
        <p:spPr>
          <a:xfrm>
            <a:off x="5154728" y="5215615"/>
            <a:ext cx="3413988" cy="718200"/>
          </a:xfrm>
          <a:prstGeom prst="rect">
            <a:avLst/>
          </a:prstGeom>
          <a:noFill/>
          <a:ln w="6350">
            <a:noFill/>
          </a:ln>
        </p:spPr>
        <p:txBody>
          <a:bodyPr wrap="square" lIns="162613" tIns="81307" rIns="162613" bIns="81307">
            <a:spAutoFit/>
          </a:bodyPr>
          <a:lstStyle/>
          <a:p>
            <a:pPr latinLnBrk="1">
              <a:defRPr/>
            </a:pPr>
            <a:r>
              <a:rPr lang="zh-TW" altLang="en-US" sz="3600" kern="100" dirty="0">
                <a:solidFill>
                  <a:prstClr val="white"/>
                </a:solidFill>
                <a:latin typeface="華康華綜體W5" panose="020B0509000000000000" pitchFamily="49" charset="-120"/>
                <a:ea typeface="華康華綜體W5" panose="020B0509000000000000" pitchFamily="49" charset="-120"/>
                <a:cs typeface="Times New Roman" panose="02020603050405020304" pitchFamily="18" charset="0"/>
              </a:rPr>
              <a:t>用戶在乎程度</a:t>
            </a:r>
            <a:endParaRPr lang="zh-CN" altLang="zh-CN" sz="3600" kern="100" dirty="0">
              <a:solidFill>
                <a:prstClr val="white"/>
              </a:solidFill>
              <a:latin typeface="華康華綜體W5" panose="020B0509000000000000" pitchFamily="49" charset="-120"/>
              <a:ea typeface="華康華綜體W5" panose="020B0509000000000000" pitchFamily="49" charset="-120"/>
              <a:cs typeface="Times New Roman" panose="02020603050405020304" pitchFamily="18" charset="0"/>
            </a:endParaRPr>
          </a:p>
        </p:txBody>
      </p:sp>
      <p:sp>
        <p:nvSpPr>
          <p:cNvPr id="57" name="圆角矩形 30">
            <a:extLst>
              <a:ext uri="{FF2B5EF4-FFF2-40B4-BE49-F238E27FC236}">
                <a16:creationId xmlns:a16="http://schemas.microsoft.com/office/drawing/2014/main" id="{9FDFA5F0-C6AB-417B-8D9E-82D28DBCCA82}"/>
              </a:ext>
            </a:extLst>
          </p:cNvPr>
          <p:cNvSpPr/>
          <p:nvPr/>
        </p:nvSpPr>
        <p:spPr>
          <a:xfrm>
            <a:off x="320231" y="1717739"/>
            <a:ext cx="2556529" cy="1539051"/>
          </a:xfrm>
          <a:prstGeom prst="roundRect">
            <a:avLst/>
          </a:prstGeom>
          <a:solidFill>
            <a:schemeClr val="bg1">
              <a:alpha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MH_Others_1">
            <a:extLst>
              <a:ext uri="{FF2B5EF4-FFF2-40B4-BE49-F238E27FC236}">
                <a16:creationId xmlns:a16="http://schemas.microsoft.com/office/drawing/2014/main" id="{00CA4142-47EC-447F-B9CE-3CB611983BF1}"/>
              </a:ext>
            </a:extLst>
          </p:cNvPr>
          <p:cNvSpPr txBox="1"/>
          <p:nvPr>
            <p:custDataLst>
              <p:tags r:id="rId1"/>
            </p:custDataLst>
          </p:nvPr>
        </p:nvSpPr>
        <p:spPr>
          <a:xfrm>
            <a:off x="400102" y="2009860"/>
            <a:ext cx="2100656" cy="907916"/>
          </a:xfrm>
          <a:prstGeom prst="rect">
            <a:avLst/>
          </a:prstGeom>
          <a:noFill/>
        </p:spPr>
        <p:txBody>
          <a:bodyPr wrap="square" lIns="0" tIns="0" rIns="0" bIns="0" rtlCol="0" anchor="ctr" anchorCtr="0">
            <a:noAutofit/>
          </a:bodyPr>
          <a:lstStyle/>
          <a:p>
            <a:pPr algn="r" latinLnBrk="1"/>
            <a:r>
              <a:rPr lang="zh-TW" altLang="en-US" sz="7200" b="1" dirty="0">
                <a:solidFill>
                  <a:schemeClr val="accent4">
                    <a:lumMod val="60000"/>
                    <a:lumOff val="40000"/>
                  </a:schemeClr>
                </a:solidFill>
                <a:latin typeface="華康華綜體W5" panose="020B0509000000000000" pitchFamily="49" charset="-120"/>
                <a:ea typeface="華康華綜體W5" panose="020B0509000000000000" pitchFamily="49" charset="-120"/>
                <a:sym typeface="Arial" panose="020B0604020202020204" pitchFamily="34" charset="0"/>
              </a:rPr>
              <a:t>限制</a:t>
            </a:r>
            <a:endParaRPr lang="zh-CN" altLang="en-US" sz="7200" b="1" dirty="0">
              <a:solidFill>
                <a:schemeClr val="accent4">
                  <a:lumMod val="60000"/>
                  <a:lumOff val="40000"/>
                </a:schemeClr>
              </a:solidFill>
              <a:latin typeface="華康華綜體W5" panose="020B0509000000000000" pitchFamily="49" charset="-120"/>
              <a:ea typeface="華康華綜體W5" panose="020B0509000000000000" pitchFamily="49" charset="-120"/>
              <a:sym typeface="Arial" panose="020B0604020202020204" pitchFamily="34" charset="0"/>
            </a:endParaRPr>
          </a:p>
        </p:txBody>
      </p:sp>
      <p:sp>
        <p:nvSpPr>
          <p:cNvPr id="5" name="矩形 4">
            <a:extLst>
              <a:ext uri="{FF2B5EF4-FFF2-40B4-BE49-F238E27FC236}">
                <a16:creationId xmlns:a16="http://schemas.microsoft.com/office/drawing/2014/main" id="{9E59890B-C07D-4041-A350-679FDB283091}"/>
              </a:ext>
            </a:extLst>
          </p:cNvPr>
          <p:cNvSpPr/>
          <p:nvPr/>
        </p:nvSpPr>
        <p:spPr>
          <a:xfrm>
            <a:off x="12453258" y="1974120"/>
            <a:ext cx="6096000" cy="3139321"/>
          </a:xfrm>
          <a:prstGeom prst="rect">
            <a:avLst/>
          </a:prstGeom>
        </p:spPr>
        <p:txBody>
          <a:bodyPr>
            <a:spAutoFit/>
          </a:bodyPr>
          <a:lstStyle/>
          <a:p>
            <a:r>
              <a:rPr lang="zh-TW" altLang="en-US" b="1" dirty="0">
                <a:latin typeface="medium-content-sans-serif-font"/>
              </a:rPr>
              <a:t>區塊鏈的缺點</a:t>
            </a:r>
          </a:p>
          <a:p>
            <a:r>
              <a:rPr lang="zh-TW" altLang="en-US" dirty="0">
                <a:latin typeface="medium-content-serif-font"/>
              </a:rPr>
              <a:t>它同時也具有以下這些缺點。但或許日後會因為技術的改善而陸續解決：</a:t>
            </a:r>
          </a:p>
          <a:p>
            <a:pPr>
              <a:buFont typeface="Arial" panose="020B0604020202020204" pitchFamily="34" charset="0"/>
              <a:buChar char="•"/>
            </a:pPr>
            <a:r>
              <a:rPr lang="zh-TW" altLang="en-US" dirty="0">
                <a:latin typeface="medium-content-serif-font"/>
              </a:rPr>
              <a:t>若遺失個人私鑰，所有區塊鏈的資料可能歸為其他人所有、或是整體歸零。</a:t>
            </a:r>
          </a:p>
          <a:p>
            <a:pPr>
              <a:buFont typeface="Arial" panose="020B0604020202020204" pitchFamily="34" charset="0"/>
              <a:buChar char="•"/>
            </a:pPr>
            <a:r>
              <a:rPr lang="zh-TW" altLang="en-US" dirty="0">
                <a:latin typeface="medium-content-serif-font"/>
              </a:rPr>
              <a:t>如果一開始就提供造假的資訊，整個區塊鏈上的資料都是假的。</a:t>
            </a:r>
          </a:p>
          <a:p>
            <a:pPr>
              <a:buFont typeface="Arial" panose="020B0604020202020204" pitchFamily="34" charset="0"/>
              <a:buChar char="•"/>
            </a:pPr>
            <a:r>
              <a:rPr lang="zh-TW" altLang="en-US" dirty="0">
                <a:latin typeface="medium-content-serif-font"/>
              </a:rPr>
              <a:t>若程式設計不佳，的確有被篡改的可能，實際上也的確發生過。</a:t>
            </a:r>
          </a:p>
          <a:p>
            <a:pPr>
              <a:buFont typeface="Arial" panose="020B0604020202020204" pitchFamily="34" charset="0"/>
              <a:buChar char="•"/>
            </a:pPr>
            <a:r>
              <a:rPr lang="zh-TW" altLang="en-US" dirty="0">
                <a:latin typeface="medium-content-serif-font"/>
              </a:rPr>
              <a:t>執行速度不夠快，資料加密的時間過長。</a:t>
            </a:r>
          </a:p>
          <a:p>
            <a:pPr>
              <a:buFont typeface="Arial" panose="020B0604020202020204" pitchFamily="34" charset="0"/>
              <a:buChar char="•"/>
            </a:pPr>
            <a:r>
              <a:rPr lang="zh-TW" altLang="en-US" dirty="0">
                <a:latin typeface="medium-content-serif-font"/>
              </a:rPr>
              <a:t>每個區塊的容量有限、交易速度還是不夠快。</a:t>
            </a:r>
            <a:endParaRPr lang="zh-TW" altLang="en-US" b="0" i="0" dirty="0">
              <a:effectLst/>
              <a:latin typeface="medium-content-serif-font"/>
            </a:endParaRPr>
          </a:p>
        </p:txBody>
      </p:sp>
      <p:grpSp>
        <p:nvGrpSpPr>
          <p:cNvPr id="63" name="群組 62">
            <a:extLst>
              <a:ext uri="{FF2B5EF4-FFF2-40B4-BE49-F238E27FC236}">
                <a16:creationId xmlns:a16="http://schemas.microsoft.com/office/drawing/2014/main" id="{3DC9231F-7824-40A0-84E9-A67F3C0B6FB3}"/>
              </a:ext>
            </a:extLst>
          </p:cNvPr>
          <p:cNvGrpSpPr/>
          <p:nvPr/>
        </p:nvGrpSpPr>
        <p:grpSpPr>
          <a:xfrm>
            <a:off x="11214630" y="6089529"/>
            <a:ext cx="1093484" cy="768471"/>
            <a:chOff x="7621997" y="5524323"/>
            <a:chExt cx="1778360" cy="1364891"/>
          </a:xfrm>
        </p:grpSpPr>
        <p:pic>
          <p:nvPicPr>
            <p:cNvPr id="64" name="圖片 63">
              <a:extLst>
                <a:ext uri="{FF2B5EF4-FFF2-40B4-BE49-F238E27FC236}">
                  <a16:creationId xmlns:a16="http://schemas.microsoft.com/office/drawing/2014/main" id="{FFCBB2DA-57C1-451E-B0E5-904DBDC673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1997" y="5524323"/>
              <a:ext cx="1778360" cy="1364891"/>
            </a:xfrm>
            <a:prstGeom prst="rect">
              <a:avLst/>
            </a:prstGeom>
          </p:spPr>
        </p:pic>
        <p:sp>
          <p:nvSpPr>
            <p:cNvPr id="65" name="矩形 64">
              <a:extLst>
                <a:ext uri="{FF2B5EF4-FFF2-40B4-BE49-F238E27FC236}">
                  <a16:creationId xmlns:a16="http://schemas.microsoft.com/office/drawing/2014/main" id="{1A861483-E722-4FDD-975B-27C51037A7BB}"/>
                </a:ext>
              </a:extLst>
            </p:cNvPr>
            <p:cNvSpPr/>
            <p:nvPr/>
          </p:nvSpPr>
          <p:spPr>
            <a:xfrm>
              <a:off x="8067420" y="5906423"/>
              <a:ext cx="877161" cy="573977"/>
            </a:xfrm>
            <a:prstGeom prst="rect">
              <a:avLst/>
            </a:prstGeom>
          </p:spPr>
          <p:txBody>
            <a:bodyPr wrap="square">
              <a:spAutoFit/>
            </a:bodyPr>
            <a:lstStyle/>
            <a:p>
              <a:pPr algn="ctr"/>
              <a:fld id="{A60C4597-589D-4A11-9817-77DC32EA032F}" type="slidenum">
                <a:rPr lang="en-US" altLang="zh-CN" sz="1500" b="1">
                  <a:solidFill>
                    <a:schemeClr val="bg1"/>
                  </a:solidFill>
                  <a:latin typeface="Segoe UI Light" pitchFamily="34" charset="0"/>
                  <a:ea typeface="专业字体设计服务/WWW.ZTSGC.COM/" pitchFamily="2" charset="-122"/>
                </a:rPr>
                <a:pPr algn="ctr"/>
                <a:t>16</a:t>
              </a:fld>
              <a:endParaRPr lang="zh-CN" altLang="en-US" sz="1500" b="1" dirty="0">
                <a:solidFill>
                  <a:schemeClr val="bg1"/>
                </a:solidFill>
                <a:latin typeface="Segoe UI Light" pitchFamily="34" charset="0"/>
                <a:ea typeface="专业字体设计服务/WWW.ZTSGC.COM/" pitchFamily="2" charset="-122"/>
              </a:endParaRPr>
            </a:p>
          </p:txBody>
        </p:sp>
      </p:grpSp>
      <p:pic>
        <p:nvPicPr>
          <p:cNvPr id="38" name="圖片 37">
            <a:extLst>
              <a:ext uri="{FF2B5EF4-FFF2-40B4-BE49-F238E27FC236}">
                <a16:creationId xmlns:a16="http://schemas.microsoft.com/office/drawing/2014/main" id="{1EE940CE-3326-428B-A6E6-7FCC9B04DF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3152445"/>
            <a:ext cx="3475382" cy="3475382"/>
          </a:xfrm>
          <a:prstGeom prst="rect">
            <a:avLst/>
          </a:prstGeom>
        </p:spPr>
      </p:pic>
    </p:spTree>
    <p:extLst>
      <p:ext uri="{BB962C8B-B14F-4D97-AF65-F5344CB8AC3E}">
        <p14:creationId xmlns:p14="http://schemas.microsoft.com/office/powerpoint/2010/main" val="15754957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11" name="文本框 10"/>
          <p:cNvSpPr txBox="1"/>
          <p:nvPr/>
        </p:nvSpPr>
        <p:spPr>
          <a:xfrm>
            <a:off x="5932333" y="2105321"/>
            <a:ext cx="327334" cy="707886"/>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4000" b="1" i="0" u="none" strike="noStrike" kern="1200" cap="none" spc="0" normalizeH="0" baseline="0" noProof="0" dirty="0">
                <a:ln>
                  <a:noFill/>
                </a:ln>
                <a:solidFill>
                  <a:prstClr val="white"/>
                </a:solidFill>
                <a:effectLst/>
                <a:uLnTx/>
                <a:uFillTx/>
                <a:latin typeface="Arial"/>
                <a:ea typeface="微软雅黑"/>
                <a:cs typeface="+mn-cs"/>
              </a:rPr>
              <a:t> </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 name="文本框 11"/>
          <p:cNvSpPr txBox="1"/>
          <p:nvPr/>
        </p:nvSpPr>
        <p:spPr>
          <a:xfrm>
            <a:off x="3513188" y="2794314"/>
            <a:ext cx="4856112" cy="1107996"/>
          </a:xfrm>
          <a:prstGeom prst="rect">
            <a:avLst/>
          </a:prstGeom>
          <a:noFill/>
        </p:spPr>
        <p:txBody>
          <a:bodyPr wrap="square" rtlCol="0">
            <a:spAutoFit/>
            <a:scene3d>
              <a:camera prst="orthographicFront"/>
              <a:lightRig rig="threePt" dir="t"/>
            </a:scene3d>
            <a:sp3d contourW="12700"/>
          </a:bodyPr>
          <a:lstStyle>
            <a:defPPr>
              <a:defRPr lang="zh-CN"/>
            </a:defPPr>
            <a:lvl1pPr lvl="0" algn="ctr">
              <a:defRPr sz="6600" spc="100">
                <a:solidFill>
                  <a:prstClr val="white"/>
                </a:solidFill>
                <a:effectLst>
                  <a:outerShdw blurRad="88900" dist="50800" dir="2700000" algn="tl" rotWithShape="0">
                    <a:prstClr val="black">
                      <a:alpha val="65000"/>
                    </a:prstClr>
                  </a:outerShdw>
                </a:effectLst>
                <a:latin typeface="華康華綜體W5(P)" panose="020B0500000000000000" pitchFamily="34" charset="-120"/>
                <a:ea typeface="華康華綜體W5(P)" panose="020B0500000000000000" pitchFamily="34" charset="-120"/>
              </a:defRPr>
            </a:lvl1pPr>
          </a:lstStyle>
          <a:p>
            <a:r>
              <a:rPr lang="en-US" altLang="zh-TW" dirty="0"/>
              <a:t>Q</a:t>
            </a:r>
            <a:r>
              <a:rPr lang="zh-TW" altLang="en-US" dirty="0"/>
              <a:t> </a:t>
            </a:r>
            <a:r>
              <a:rPr lang="en-US" altLang="zh-TW" dirty="0"/>
              <a:t>&amp;</a:t>
            </a:r>
            <a:r>
              <a:rPr lang="zh-TW" altLang="en-US" dirty="0"/>
              <a:t> </a:t>
            </a:r>
            <a:r>
              <a:rPr lang="en-US" altLang="zh-TW" dirty="0"/>
              <a:t>A</a:t>
            </a:r>
            <a:endParaRPr lang="zh-CN" altLang="en-US" dirty="0"/>
          </a:p>
        </p:txBody>
      </p:sp>
      <p:grpSp>
        <p:nvGrpSpPr>
          <p:cNvPr id="5" name="群組 4">
            <a:extLst>
              <a:ext uri="{FF2B5EF4-FFF2-40B4-BE49-F238E27FC236}">
                <a16:creationId xmlns:a16="http://schemas.microsoft.com/office/drawing/2014/main" id="{9BD60C22-5225-4CBF-A266-A15E86C0F171}"/>
              </a:ext>
            </a:extLst>
          </p:cNvPr>
          <p:cNvGrpSpPr/>
          <p:nvPr/>
        </p:nvGrpSpPr>
        <p:grpSpPr>
          <a:xfrm>
            <a:off x="11214630" y="6089529"/>
            <a:ext cx="1093484" cy="768471"/>
            <a:chOff x="7621997" y="5524323"/>
            <a:chExt cx="1778360" cy="1364891"/>
          </a:xfrm>
        </p:grpSpPr>
        <p:pic>
          <p:nvPicPr>
            <p:cNvPr id="6" name="圖片 5">
              <a:extLst>
                <a:ext uri="{FF2B5EF4-FFF2-40B4-BE49-F238E27FC236}">
                  <a16:creationId xmlns:a16="http://schemas.microsoft.com/office/drawing/2014/main" id="{BC124327-BCEF-4E7E-8D22-03773DE8D0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1997" y="5524323"/>
              <a:ext cx="1778360" cy="1364891"/>
            </a:xfrm>
            <a:prstGeom prst="rect">
              <a:avLst/>
            </a:prstGeom>
          </p:spPr>
        </p:pic>
        <p:sp>
          <p:nvSpPr>
            <p:cNvPr id="7" name="矩形 6">
              <a:extLst>
                <a:ext uri="{FF2B5EF4-FFF2-40B4-BE49-F238E27FC236}">
                  <a16:creationId xmlns:a16="http://schemas.microsoft.com/office/drawing/2014/main" id="{9A514F2E-3407-4627-8D1B-E659845A4413}"/>
                </a:ext>
              </a:extLst>
            </p:cNvPr>
            <p:cNvSpPr/>
            <p:nvPr/>
          </p:nvSpPr>
          <p:spPr>
            <a:xfrm>
              <a:off x="8067420" y="5906423"/>
              <a:ext cx="877161" cy="573977"/>
            </a:xfrm>
            <a:prstGeom prst="rect">
              <a:avLst/>
            </a:prstGeom>
          </p:spPr>
          <p:txBody>
            <a:bodyPr wrap="square">
              <a:spAutoFit/>
            </a:bodyPr>
            <a:lstStyle/>
            <a:p>
              <a:pPr algn="ctr"/>
              <a:fld id="{A60C4597-589D-4A11-9817-77DC32EA032F}" type="slidenum">
                <a:rPr lang="en-US" altLang="zh-CN" sz="1500" b="1">
                  <a:solidFill>
                    <a:schemeClr val="bg1"/>
                  </a:solidFill>
                  <a:latin typeface="Segoe UI Light" pitchFamily="34" charset="0"/>
                  <a:ea typeface="专业字体设计服务/WWW.ZTSGC.COM/" pitchFamily="2" charset="-122"/>
                </a:rPr>
                <a:pPr algn="ctr"/>
                <a:t>17</a:t>
              </a:fld>
              <a:endParaRPr lang="zh-CN" altLang="en-US" sz="1500" b="1" dirty="0">
                <a:solidFill>
                  <a:schemeClr val="bg1"/>
                </a:solidFill>
                <a:latin typeface="Segoe UI Light" pitchFamily="34" charset="0"/>
                <a:ea typeface="专业字体设计服务/WWW.ZTSGC.COM/" pitchFamily="2" charset="-122"/>
              </a:endParaRPr>
            </a:p>
          </p:txBody>
        </p:sp>
      </p:grpSp>
    </p:spTree>
    <p:extLst>
      <p:ext uri="{BB962C8B-B14F-4D97-AF65-F5344CB8AC3E}">
        <p14:creationId xmlns:p14="http://schemas.microsoft.com/office/powerpoint/2010/main" val="1040698293"/>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11" name="文本框 10"/>
          <p:cNvSpPr txBox="1"/>
          <p:nvPr/>
        </p:nvSpPr>
        <p:spPr>
          <a:xfrm>
            <a:off x="5276704" y="2105321"/>
            <a:ext cx="1638590" cy="707886"/>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4000" b="1" dirty="0">
                <a:solidFill>
                  <a:prstClr val="white"/>
                </a:solidFill>
                <a:latin typeface="Arial"/>
                <a:ea typeface="微软雅黑"/>
              </a:rPr>
              <a:t>補   充</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 name="文本框 11"/>
          <p:cNvSpPr txBox="1"/>
          <p:nvPr/>
        </p:nvSpPr>
        <p:spPr>
          <a:xfrm>
            <a:off x="1327355" y="2789751"/>
            <a:ext cx="10353367" cy="1107996"/>
          </a:xfrm>
          <a:prstGeom prst="rect">
            <a:avLst/>
          </a:prstGeom>
          <a:noFill/>
        </p:spPr>
        <p:txBody>
          <a:bodyPr wrap="square" rtlCol="0">
            <a:spAutoFit/>
            <a:scene3d>
              <a:camera prst="orthographicFront"/>
              <a:lightRig rig="threePt" dir="t"/>
            </a:scene3d>
            <a:sp3d contourW="12700"/>
          </a:bodyPr>
          <a:lstStyle>
            <a:defPPr>
              <a:defRPr lang="zh-CN"/>
            </a:defPPr>
            <a:lvl1pPr lvl="0" algn="ctr">
              <a:defRPr sz="6600" spc="100">
                <a:solidFill>
                  <a:prstClr val="white"/>
                </a:solidFill>
                <a:effectLst>
                  <a:outerShdw blurRad="88900" dist="50800" dir="2700000" algn="tl" rotWithShape="0">
                    <a:prstClr val="black">
                      <a:alpha val="65000"/>
                    </a:prstClr>
                  </a:outerShdw>
                </a:effectLst>
                <a:latin typeface="華康華綜體W5(P)" panose="020B0500000000000000" pitchFamily="34" charset="-120"/>
                <a:ea typeface="華康華綜體W5(P)" panose="020B0500000000000000" pitchFamily="34" charset="-120"/>
              </a:defRPr>
            </a:lvl1pPr>
          </a:lstStyle>
          <a:p>
            <a:r>
              <a:rPr lang="zh-TW" altLang="en-US" dirty="0"/>
              <a:t>區塊鏈相關影片</a:t>
            </a:r>
          </a:p>
        </p:txBody>
      </p:sp>
      <p:grpSp>
        <p:nvGrpSpPr>
          <p:cNvPr id="5" name="群組 4">
            <a:extLst>
              <a:ext uri="{FF2B5EF4-FFF2-40B4-BE49-F238E27FC236}">
                <a16:creationId xmlns:a16="http://schemas.microsoft.com/office/drawing/2014/main" id="{901D63A7-7F9A-4555-BEE0-89BD42AE9159}"/>
              </a:ext>
            </a:extLst>
          </p:cNvPr>
          <p:cNvGrpSpPr/>
          <p:nvPr/>
        </p:nvGrpSpPr>
        <p:grpSpPr>
          <a:xfrm>
            <a:off x="11214630" y="6089529"/>
            <a:ext cx="1093484" cy="768471"/>
            <a:chOff x="7621997" y="5524323"/>
            <a:chExt cx="1778360" cy="1364891"/>
          </a:xfrm>
        </p:grpSpPr>
        <p:pic>
          <p:nvPicPr>
            <p:cNvPr id="6" name="圖片 5">
              <a:extLst>
                <a:ext uri="{FF2B5EF4-FFF2-40B4-BE49-F238E27FC236}">
                  <a16:creationId xmlns:a16="http://schemas.microsoft.com/office/drawing/2014/main" id="{9F081622-FB0A-4182-B7E5-2B945F95A5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1997" y="5524323"/>
              <a:ext cx="1778360" cy="1364891"/>
            </a:xfrm>
            <a:prstGeom prst="rect">
              <a:avLst/>
            </a:prstGeom>
          </p:spPr>
        </p:pic>
        <p:sp>
          <p:nvSpPr>
            <p:cNvPr id="7" name="矩形 6">
              <a:extLst>
                <a:ext uri="{FF2B5EF4-FFF2-40B4-BE49-F238E27FC236}">
                  <a16:creationId xmlns:a16="http://schemas.microsoft.com/office/drawing/2014/main" id="{7FB441D6-7BF1-4D15-81BF-48FB95072F0F}"/>
                </a:ext>
              </a:extLst>
            </p:cNvPr>
            <p:cNvSpPr/>
            <p:nvPr/>
          </p:nvSpPr>
          <p:spPr>
            <a:xfrm>
              <a:off x="8067420" y="5906423"/>
              <a:ext cx="877161" cy="573977"/>
            </a:xfrm>
            <a:prstGeom prst="rect">
              <a:avLst/>
            </a:prstGeom>
          </p:spPr>
          <p:txBody>
            <a:bodyPr wrap="square">
              <a:spAutoFit/>
            </a:bodyPr>
            <a:lstStyle/>
            <a:p>
              <a:pPr algn="ctr"/>
              <a:fld id="{A60C4597-589D-4A11-9817-77DC32EA032F}" type="slidenum">
                <a:rPr lang="en-US" altLang="zh-CN" sz="1500" b="1">
                  <a:solidFill>
                    <a:schemeClr val="bg1"/>
                  </a:solidFill>
                  <a:latin typeface="Segoe UI Light" pitchFamily="34" charset="0"/>
                  <a:ea typeface="专业字体设计服务/WWW.ZTSGC.COM/" pitchFamily="2" charset="-122"/>
                </a:rPr>
                <a:pPr algn="ctr"/>
                <a:t>18</a:t>
              </a:fld>
              <a:endParaRPr lang="zh-CN" altLang="en-US" sz="1500" b="1" dirty="0">
                <a:solidFill>
                  <a:schemeClr val="bg1"/>
                </a:solidFill>
                <a:latin typeface="Segoe UI Light" pitchFamily="34" charset="0"/>
                <a:ea typeface="专业字体设计服务/WWW.ZTSGC.COM/" pitchFamily="2" charset="-122"/>
              </a:endParaRPr>
            </a:p>
          </p:txBody>
        </p:sp>
      </p:grpSp>
    </p:spTree>
    <p:extLst>
      <p:ext uri="{BB962C8B-B14F-4D97-AF65-F5344CB8AC3E}">
        <p14:creationId xmlns:p14="http://schemas.microsoft.com/office/powerpoint/2010/main" val="3288666455"/>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0" y="687070"/>
            <a:ext cx="12192965" cy="694056"/>
            <a:chOff x="0" y="623570"/>
            <a:chExt cx="12192965" cy="694056"/>
          </a:xfrm>
        </p:grpSpPr>
        <p:cxnSp>
          <p:nvCxnSpPr>
            <p:cNvPr id="44" name="直接连接符 43"/>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sp>
        <p:nvSpPr>
          <p:cNvPr id="53" name="文本框 52"/>
          <p:cNvSpPr txBox="1"/>
          <p:nvPr/>
        </p:nvSpPr>
        <p:spPr>
          <a:xfrm>
            <a:off x="625261" y="302189"/>
            <a:ext cx="7749481" cy="523220"/>
          </a:xfrm>
          <a:prstGeom prst="rect">
            <a:avLst/>
          </a:prstGeom>
          <a:noFill/>
        </p:spPr>
        <p:txBody>
          <a:bodyPr wrap="square" rtlCol="0">
            <a:spAutoFit/>
            <a:scene3d>
              <a:camera prst="orthographicFront"/>
              <a:lightRig rig="threePt" dir="t"/>
            </a:scene3d>
            <a:sp3d contourW="12700"/>
          </a:bodyPr>
          <a:lstStyle>
            <a:defPPr>
              <a:defRPr lang="zh-CN"/>
            </a:defPPr>
            <a:lvl1pPr lvl="0">
              <a:defRPr sz="2800">
                <a:solidFill>
                  <a:prstClr val="white"/>
                </a:solidFill>
                <a:latin typeface="華康華綜體W5(P)" panose="020B0500000000000000" pitchFamily="34" charset="-120"/>
                <a:ea typeface="華康華綜體W5(P)" panose="020B0500000000000000" pitchFamily="34" charset="-120"/>
              </a:defRPr>
            </a:lvl1pPr>
          </a:lstStyle>
          <a:p>
            <a:r>
              <a:rPr lang="zh-TW" altLang="en-US" dirty="0"/>
              <a:t>區塊鏈相關影片</a:t>
            </a:r>
          </a:p>
        </p:txBody>
      </p:sp>
      <p:grpSp>
        <p:nvGrpSpPr>
          <p:cNvPr id="52" name="群組 51">
            <a:extLst>
              <a:ext uri="{FF2B5EF4-FFF2-40B4-BE49-F238E27FC236}">
                <a16:creationId xmlns:a16="http://schemas.microsoft.com/office/drawing/2014/main" id="{F42EB574-A1A6-4F0B-ADB2-853D85135D6A}"/>
              </a:ext>
            </a:extLst>
          </p:cNvPr>
          <p:cNvGrpSpPr/>
          <p:nvPr/>
        </p:nvGrpSpPr>
        <p:grpSpPr>
          <a:xfrm>
            <a:off x="11214630" y="6089529"/>
            <a:ext cx="1093484" cy="768471"/>
            <a:chOff x="7621997" y="5524323"/>
            <a:chExt cx="1778360" cy="1364891"/>
          </a:xfrm>
        </p:grpSpPr>
        <p:pic>
          <p:nvPicPr>
            <p:cNvPr id="54" name="圖片 53">
              <a:extLst>
                <a:ext uri="{FF2B5EF4-FFF2-40B4-BE49-F238E27FC236}">
                  <a16:creationId xmlns:a16="http://schemas.microsoft.com/office/drawing/2014/main" id="{AEA4CE43-EC01-4DD1-9AEF-47118D139A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1997" y="5524323"/>
              <a:ext cx="1778360" cy="1364891"/>
            </a:xfrm>
            <a:prstGeom prst="rect">
              <a:avLst/>
            </a:prstGeom>
          </p:spPr>
        </p:pic>
        <p:sp>
          <p:nvSpPr>
            <p:cNvPr id="72" name="矩形 71">
              <a:extLst>
                <a:ext uri="{FF2B5EF4-FFF2-40B4-BE49-F238E27FC236}">
                  <a16:creationId xmlns:a16="http://schemas.microsoft.com/office/drawing/2014/main" id="{76BA6292-AB7C-4AAD-8DB4-3EE0223EBB34}"/>
                </a:ext>
              </a:extLst>
            </p:cNvPr>
            <p:cNvSpPr/>
            <p:nvPr/>
          </p:nvSpPr>
          <p:spPr>
            <a:xfrm>
              <a:off x="8067420" y="5906423"/>
              <a:ext cx="877161" cy="573977"/>
            </a:xfrm>
            <a:prstGeom prst="rect">
              <a:avLst/>
            </a:prstGeom>
          </p:spPr>
          <p:txBody>
            <a:bodyPr wrap="square">
              <a:spAutoFit/>
            </a:bodyPr>
            <a:lstStyle/>
            <a:p>
              <a:pPr algn="ctr"/>
              <a:fld id="{A60C4597-589D-4A11-9817-77DC32EA032F}" type="slidenum">
                <a:rPr lang="en-US" altLang="zh-CN" sz="1500" b="1">
                  <a:solidFill>
                    <a:schemeClr val="bg1"/>
                  </a:solidFill>
                  <a:latin typeface="Segoe UI Light" pitchFamily="34" charset="0"/>
                  <a:ea typeface="专业字体设计服务/WWW.ZTSGC.COM/" pitchFamily="2" charset="-122"/>
                </a:rPr>
                <a:pPr algn="ctr"/>
                <a:t>19</a:t>
              </a:fld>
              <a:endParaRPr lang="zh-CN" altLang="en-US" sz="1500" b="1" dirty="0">
                <a:solidFill>
                  <a:schemeClr val="bg1"/>
                </a:solidFill>
                <a:latin typeface="Segoe UI Light" pitchFamily="34" charset="0"/>
                <a:ea typeface="专业字体设计服务/WWW.ZTSGC.COM/" pitchFamily="2" charset="-122"/>
              </a:endParaRPr>
            </a:p>
          </p:txBody>
        </p:sp>
      </p:grpSp>
      <p:pic>
        <p:nvPicPr>
          <p:cNvPr id="75" name="圖片 74">
            <a:extLst>
              <a:ext uri="{FF2B5EF4-FFF2-40B4-BE49-F238E27FC236}">
                <a16:creationId xmlns:a16="http://schemas.microsoft.com/office/drawing/2014/main" id="{241EC2D2-1E2C-442F-B148-F4BF1BCC7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786" y="563799"/>
            <a:ext cx="10452428" cy="6753877"/>
          </a:xfrm>
          <a:prstGeom prst="rect">
            <a:avLst/>
          </a:prstGeom>
        </p:spPr>
      </p:pic>
    </p:spTree>
    <p:extLst>
      <p:ext uri="{BB962C8B-B14F-4D97-AF65-F5344CB8AC3E}">
        <p14:creationId xmlns:p14="http://schemas.microsoft.com/office/powerpoint/2010/main" val="142085023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11" name="文本框 10"/>
          <p:cNvSpPr txBox="1"/>
          <p:nvPr/>
        </p:nvSpPr>
        <p:spPr>
          <a:xfrm>
            <a:off x="4968736" y="2105321"/>
            <a:ext cx="2254528" cy="707886"/>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a:ea typeface="微软雅黑"/>
                <a:cs typeface="+mn-cs"/>
              </a:rPr>
              <a:t>PART 01</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 name="文本框 11"/>
          <p:cNvSpPr txBox="1"/>
          <p:nvPr/>
        </p:nvSpPr>
        <p:spPr>
          <a:xfrm>
            <a:off x="528484" y="2824220"/>
            <a:ext cx="11488993" cy="923330"/>
          </a:xfrm>
          <a:prstGeom prst="rect">
            <a:avLst/>
          </a:prstGeom>
          <a:noFill/>
        </p:spPr>
        <p:txBody>
          <a:bodyPr wrap="square" rtlCol="0">
            <a:spAutoFit/>
            <a:scene3d>
              <a:camera prst="orthographicFront"/>
              <a:lightRig rig="threePt" dir="t"/>
            </a:scene3d>
            <a:sp3d contourW="12700"/>
          </a:bodyPr>
          <a:lstStyle/>
          <a:p>
            <a:pPr lvl="0" algn="ctr">
              <a:defRPr/>
            </a:pPr>
            <a:r>
              <a:rPr lang="zh-TW" altLang="en-US" sz="5400" spc="100" dirty="0">
                <a:solidFill>
                  <a:prstClr val="white"/>
                </a:solidFill>
                <a:effectLst>
                  <a:outerShdw blurRad="88900" dist="50800" dir="2700000" algn="tl" rotWithShape="0">
                    <a:prstClr val="black">
                      <a:alpha val="65000"/>
                    </a:prstClr>
                  </a:outerShdw>
                </a:effectLst>
                <a:latin typeface="華康華綜體W5(P)" panose="020B0500000000000000" pitchFamily="34" charset="-120"/>
                <a:ea typeface="華康華綜體W5(P)" panose="020B0500000000000000" pitchFamily="34" charset="-120"/>
              </a:rPr>
              <a:t>有哪些應用可以使用區塊鏈？</a:t>
            </a:r>
            <a:endParaRPr lang="zh-CN" altLang="en-US" sz="5400" spc="100" dirty="0">
              <a:solidFill>
                <a:prstClr val="white"/>
              </a:solidFill>
              <a:effectLst>
                <a:outerShdw blurRad="88900" dist="50800" dir="2700000" algn="tl" rotWithShape="0">
                  <a:prstClr val="black">
                    <a:alpha val="65000"/>
                  </a:prstClr>
                </a:outerShdw>
              </a:effectLst>
              <a:latin typeface="華康華綜體W5(P)" panose="020B0500000000000000" pitchFamily="34" charset="-120"/>
              <a:ea typeface="華康華綜體W5(P)" panose="020B0500000000000000" pitchFamily="34" charset="-120"/>
            </a:endParaRPr>
          </a:p>
        </p:txBody>
      </p:sp>
      <p:grpSp>
        <p:nvGrpSpPr>
          <p:cNvPr id="7" name="群組 6">
            <a:extLst>
              <a:ext uri="{FF2B5EF4-FFF2-40B4-BE49-F238E27FC236}">
                <a16:creationId xmlns:a16="http://schemas.microsoft.com/office/drawing/2014/main" id="{03FE6F44-F76C-4600-A8CF-6A008E80BFD8}"/>
              </a:ext>
            </a:extLst>
          </p:cNvPr>
          <p:cNvGrpSpPr/>
          <p:nvPr/>
        </p:nvGrpSpPr>
        <p:grpSpPr>
          <a:xfrm>
            <a:off x="11214630" y="6089529"/>
            <a:ext cx="1093484" cy="768471"/>
            <a:chOff x="7621997" y="5524323"/>
            <a:chExt cx="1778360" cy="1364891"/>
          </a:xfrm>
        </p:grpSpPr>
        <p:pic>
          <p:nvPicPr>
            <p:cNvPr id="8" name="圖片 7">
              <a:extLst>
                <a:ext uri="{FF2B5EF4-FFF2-40B4-BE49-F238E27FC236}">
                  <a16:creationId xmlns:a16="http://schemas.microsoft.com/office/drawing/2014/main" id="{6EF39D65-655E-4B2D-BA3A-E00BAA487E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1997" y="5524323"/>
              <a:ext cx="1778360" cy="1364891"/>
            </a:xfrm>
            <a:prstGeom prst="rect">
              <a:avLst/>
            </a:prstGeom>
          </p:spPr>
        </p:pic>
        <p:sp>
          <p:nvSpPr>
            <p:cNvPr id="9" name="矩形 8">
              <a:extLst>
                <a:ext uri="{FF2B5EF4-FFF2-40B4-BE49-F238E27FC236}">
                  <a16:creationId xmlns:a16="http://schemas.microsoft.com/office/drawing/2014/main" id="{DBFAC994-10E5-4811-A840-470BD989D780}"/>
                </a:ext>
              </a:extLst>
            </p:cNvPr>
            <p:cNvSpPr/>
            <p:nvPr/>
          </p:nvSpPr>
          <p:spPr>
            <a:xfrm>
              <a:off x="8067420" y="5906423"/>
              <a:ext cx="877161" cy="573977"/>
            </a:xfrm>
            <a:prstGeom prst="rect">
              <a:avLst/>
            </a:prstGeom>
          </p:spPr>
          <p:txBody>
            <a:bodyPr wrap="square">
              <a:spAutoFit/>
            </a:bodyPr>
            <a:lstStyle/>
            <a:p>
              <a:pPr algn="ctr"/>
              <a:fld id="{A60C4597-589D-4A11-9817-77DC32EA032F}" type="slidenum">
                <a:rPr lang="en-US" altLang="zh-CN" sz="1500" b="1">
                  <a:solidFill>
                    <a:schemeClr val="bg1"/>
                  </a:solidFill>
                  <a:latin typeface="Segoe UI Light" pitchFamily="34" charset="0"/>
                  <a:ea typeface="专业字体设计服务/WWW.ZTSGC.COM/" pitchFamily="2" charset="-122"/>
                </a:rPr>
                <a:pPr algn="ctr"/>
                <a:t>2</a:t>
              </a:fld>
              <a:endParaRPr lang="zh-CN" altLang="en-US" sz="1500" b="1" dirty="0">
                <a:solidFill>
                  <a:schemeClr val="bg1"/>
                </a:solidFill>
                <a:latin typeface="Segoe UI Light" pitchFamily="34" charset="0"/>
                <a:ea typeface="专业字体设计服务/WWW.ZTSGC.COM/" pitchFamily="2" charset="-122"/>
              </a:endParaRPr>
            </a:p>
          </p:txBody>
        </p:sp>
      </p:grpSp>
    </p:spTree>
    <p:extLst>
      <p:ext uri="{BB962C8B-B14F-4D97-AF65-F5344CB8AC3E}">
        <p14:creationId xmlns:p14="http://schemas.microsoft.com/office/powerpoint/2010/main" val="4109983129"/>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0" y="687070"/>
            <a:ext cx="12192965" cy="694056"/>
            <a:chOff x="0" y="623570"/>
            <a:chExt cx="12192965" cy="694056"/>
          </a:xfrm>
        </p:grpSpPr>
        <p:cxnSp>
          <p:nvCxnSpPr>
            <p:cNvPr id="44" name="直接连接符 43"/>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sp>
        <p:nvSpPr>
          <p:cNvPr id="53" name="文本框 52"/>
          <p:cNvSpPr txBox="1"/>
          <p:nvPr/>
        </p:nvSpPr>
        <p:spPr>
          <a:xfrm>
            <a:off x="625261" y="302189"/>
            <a:ext cx="7749481" cy="523220"/>
          </a:xfrm>
          <a:prstGeom prst="rect">
            <a:avLst/>
          </a:prstGeom>
          <a:noFill/>
        </p:spPr>
        <p:txBody>
          <a:bodyPr wrap="square" rtlCol="0">
            <a:spAutoFit/>
            <a:scene3d>
              <a:camera prst="orthographicFront"/>
              <a:lightRig rig="threePt" dir="t"/>
            </a:scene3d>
            <a:sp3d contourW="12700"/>
          </a:bodyPr>
          <a:lstStyle>
            <a:defPPr>
              <a:defRPr lang="zh-CN"/>
            </a:defPPr>
            <a:lvl1pPr lvl="0">
              <a:defRPr sz="2800">
                <a:solidFill>
                  <a:prstClr val="white"/>
                </a:solidFill>
                <a:latin typeface="華康華綜體W5(P)" panose="020B0500000000000000" pitchFamily="34" charset="-120"/>
                <a:ea typeface="華康華綜體W5(P)" panose="020B0500000000000000" pitchFamily="34" charset="-120"/>
              </a:defRPr>
            </a:lvl1pPr>
          </a:lstStyle>
          <a:p>
            <a:r>
              <a:rPr lang="zh-TW" altLang="en-US" dirty="0"/>
              <a:t>區塊鏈相關影片</a:t>
            </a:r>
          </a:p>
        </p:txBody>
      </p:sp>
      <p:grpSp>
        <p:nvGrpSpPr>
          <p:cNvPr id="77" name="组合 76"/>
          <p:cNvGrpSpPr/>
          <p:nvPr/>
        </p:nvGrpSpPr>
        <p:grpSpPr>
          <a:xfrm>
            <a:off x="158174" y="1210469"/>
            <a:ext cx="5784209" cy="937640"/>
            <a:chOff x="874713" y="3325188"/>
            <a:chExt cx="3066080" cy="950614"/>
          </a:xfrm>
        </p:grpSpPr>
        <p:sp>
          <p:nvSpPr>
            <p:cNvPr id="78" name="矩形 77"/>
            <p:cNvSpPr/>
            <p:nvPr/>
          </p:nvSpPr>
          <p:spPr>
            <a:xfrm>
              <a:off x="874713" y="3690192"/>
              <a:ext cx="2968755" cy="585610"/>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sz="1400" dirty="0">
                  <a:hlinkClick r:id="rId3"/>
                </a:rPr>
                <a:t>https://www.youtube.com/watch?v=HGRHMp-1SmU</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79" name="矩形 78"/>
            <p:cNvSpPr/>
            <p:nvPr/>
          </p:nvSpPr>
          <p:spPr>
            <a:xfrm>
              <a:off x="874713" y="3325188"/>
              <a:ext cx="3066080" cy="401615"/>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b="1" dirty="0">
                  <a:solidFill>
                    <a:prstClr val="white"/>
                  </a:solidFill>
                </a:rPr>
                <a:t>《</a:t>
              </a:r>
              <a:r>
                <a:rPr lang="zh-TW" altLang="en-US" b="1" dirty="0">
                  <a:solidFill>
                    <a:prstClr val="white"/>
                  </a:solidFill>
                </a:rPr>
                <a:t>解碼區塊鏈 第 </a:t>
              </a:r>
              <a:r>
                <a:rPr lang="en-US" altLang="zh-TW" b="1" dirty="0">
                  <a:solidFill>
                    <a:prstClr val="white"/>
                  </a:solidFill>
                </a:rPr>
                <a:t>1 </a:t>
              </a:r>
              <a:r>
                <a:rPr lang="zh-TW" altLang="en-US" b="1" dirty="0">
                  <a:solidFill>
                    <a:prstClr val="white"/>
                  </a:solidFill>
                </a:rPr>
                <a:t>集</a:t>
              </a:r>
              <a:r>
                <a:rPr lang="en-US" altLang="zh-TW" b="1" dirty="0">
                  <a:solidFill>
                    <a:prstClr val="white"/>
                  </a:solidFill>
                </a:rPr>
                <a:t>》</a:t>
              </a:r>
              <a:r>
                <a:rPr lang="zh-TW" altLang="en-US" b="1" dirty="0">
                  <a:solidFill>
                    <a:prstClr val="white"/>
                  </a:solidFill>
                </a:rPr>
                <a:t>亞洲區塊鏈中心 台灣卡位戰 </a:t>
              </a:r>
              <a:r>
                <a:rPr lang="en-US" altLang="zh-TW" b="1" dirty="0">
                  <a:solidFill>
                    <a:prstClr val="white"/>
                  </a:solidFill>
                </a:rPr>
                <a:t>!!</a:t>
              </a:r>
              <a:endParaRPr kumimoji="0" lang="zh-CN" altLang="en-US" b="1"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34" name="组合 76">
            <a:extLst>
              <a:ext uri="{FF2B5EF4-FFF2-40B4-BE49-F238E27FC236}">
                <a16:creationId xmlns:a16="http://schemas.microsoft.com/office/drawing/2014/main" id="{5BBB944C-D058-48BB-8579-87A08E17AF0E}"/>
              </a:ext>
            </a:extLst>
          </p:cNvPr>
          <p:cNvGrpSpPr/>
          <p:nvPr/>
        </p:nvGrpSpPr>
        <p:grpSpPr>
          <a:xfrm>
            <a:off x="158174" y="2170281"/>
            <a:ext cx="5600604" cy="945633"/>
            <a:chOff x="874713" y="3325188"/>
            <a:chExt cx="2968755" cy="958717"/>
          </a:xfrm>
        </p:grpSpPr>
        <p:sp>
          <p:nvSpPr>
            <p:cNvPr id="35" name="矩形 34">
              <a:extLst>
                <a:ext uri="{FF2B5EF4-FFF2-40B4-BE49-F238E27FC236}">
                  <a16:creationId xmlns:a16="http://schemas.microsoft.com/office/drawing/2014/main" id="{059D5B73-861A-4D72-AA35-FFD3824C5F4D}"/>
                </a:ext>
              </a:extLst>
            </p:cNvPr>
            <p:cNvSpPr/>
            <p:nvPr/>
          </p:nvSpPr>
          <p:spPr>
            <a:xfrm>
              <a:off x="874713" y="3690192"/>
              <a:ext cx="2968755" cy="593713"/>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sz="1400" dirty="0">
                  <a:hlinkClick r:id="rId4"/>
                </a:rPr>
                <a:t>https://www.youtube.com/watch?v=pZpQOH4tXjM</a:t>
              </a:r>
              <a:endParaRPr lang="en-US" altLang="zh-TW" sz="1400" dirty="0"/>
            </a:p>
            <a:p>
              <a:pPr lvl="0" algn="just">
                <a:lnSpc>
                  <a:spcPct val="120000"/>
                </a:lnSpc>
                <a:defRPr/>
              </a:pP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36" name="矩形 35">
              <a:extLst>
                <a:ext uri="{FF2B5EF4-FFF2-40B4-BE49-F238E27FC236}">
                  <a16:creationId xmlns:a16="http://schemas.microsoft.com/office/drawing/2014/main" id="{80D879D3-FE67-41E8-B71E-0F5B9689BB16}"/>
                </a:ext>
              </a:extLst>
            </p:cNvPr>
            <p:cNvSpPr/>
            <p:nvPr/>
          </p:nvSpPr>
          <p:spPr>
            <a:xfrm>
              <a:off x="874713" y="3325188"/>
              <a:ext cx="2894647" cy="401615"/>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b="1" dirty="0">
                  <a:solidFill>
                    <a:prstClr val="white"/>
                  </a:solidFill>
                </a:rPr>
                <a:t>《</a:t>
              </a:r>
              <a:r>
                <a:rPr lang="zh-TW" altLang="en-US" b="1" dirty="0">
                  <a:solidFill>
                    <a:prstClr val="white"/>
                  </a:solidFill>
                </a:rPr>
                <a:t>解碼區塊鏈 第 </a:t>
              </a:r>
              <a:r>
                <a:rPr lang="en-US" altLang="zh-TW" b="1" dirty="0">
                  <a:solidFill>
                    <a:prstClr val="white"/>
                  </a:solidFill>
                </a:rPr>
                <a:t>2 </a:t>
              </a:r>
              <a:r>
                <a:rPr lang="zh-TW" altLang="en-US" b="1" dirty="0">
                  <a:solidFill>
                    <a:prstClr val="white"/>
                  </a:solidFill>
                </a:rPr>
                <a:t>集</a:t>
              </a:r>
              <a:r>
                <a:rPr lang="en-US" altLang="zh-TW" b="1" dirty="0">
                  <a:solidFill>
                    <a:prstClr val="white"/>
                  </a:solidFill>
                </a:rPr>
                <a:t>》</a:t>
              </a:r>
              <a:r>
                <a:rPr lang="zh-TW" altLang="en-US" b="1" dirty="0">
                  <a:solidFill>
                    <a:prstClr val="white"/>
                  </a:solidFill>
                </a:rPr>
                <a:t>區塊鏈、加密經濟新時代</a:t>
              </a:r>
              <a:endParaRPr kumimoji="0" lang="zh-CN" altLang="en-US" b="1"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37" name="组合 76">
            <a:extLst>
              <a:ext uri="{FF2B5EF4-FFF2-40B4-BE49-F238E27FC236}">
                <a16:creationId xmlns:a16="http://schemas.microsoft.com/office/drawing/2014/main" id="{77294057-1D8D-44E0-A698-A3226A9B58CE}"/>
              </a:ext>
            </a:extLst>
          </p:cNvPr>
          <p:cNvGrpSpPr/>
          <p:nvPr/>
        </p:nvGrpSpPr>
        <p:grpSpPr>
          <a:xfrm>
            <a:off x="158174" y="2998418"/>
            <a:ext cx="5600604" cy="945633"/>
            <a:chOff x="874713" y="3325188"/>
            <a:chExt cx="2968755" cy="958717"/>
          </a:xfrm>
        </p:grpSpPr>
        <p:sp>
          <p:nvSpPr>
            <p:cNvPr id="38" name="矩形 37">
              <a:extLst>
                <a:ext uri="{FF2B5EF4-FFF2-40B4-BE49-F238E27FC236}">
                  <a16:creationId xmlns:a16="http://schemas.microsoft.com/office/drawing/2014/main" id="{AD86B67D-43B4-4D97-B149-0642F6499E95}"/>
                </a:ext>
              </a:extLst>
            </p:cNvPr>
            <p:cNvSpPr/>
            <p:nvPr/>
          </p:nvSpPr>
          <p:spPr>
            <a:xfrm>
              <a:off x="874713" y="3690192"/>
              <a:ext cx="2968755" cy="593713"/>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sz="1400" dirty="0">
                  <a:hlinkClick r:id="rId5"/>
                </a:rPr>
                <a:t>https://www.youtube.com/watch?v=bL9HgTQIZz0</a:t>
              </a:r>
              <a:endParaRPr lang="en-US" altLang="zh-TW" sz="1400" dirty="0"/>
            </a:p>
            <a:p>
              <a:pPr lvl="0" algn="just">
                <a:lnSpc>
                  <a:spcPct val="120000"/>
                </a:lnSpc>
                <a:defRPr/>
              </a:pP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39" name="矩形 38">
              <a:extLst>
                <a:ext uri="{FF2B5EF4-FFF2-40B4-BE49-F238E27FC236}">
                  <a16:creationId xmlns:a16="http://schemas.microsoft.com/office/drawing/2014/main" id="{66C90F06-4AFD-4F32-A7A3-F7A31EF1DC81}"/>
                </a:ext>
              </a:extLst>
            </p:cNvPr>
            <p:cNvSpPr/>
            <p:nvPr/>
          </p:nvSpPr>
          <p:spPr>
            <a:xfrm>
              <a:off x="874713" y="3325188"/>
              <a:ext cx="2894647" cy="401615"/>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b="1" dirty="0">
                  <a:solidFill>
                    <a:prstClr val="white"/>
                  </a:solidFill>
                </a:rPr>
                <a:t>《</a:t>
              </a:r>
              <a:r>
                <a:rPr lang="zh-TW" altLang="en-US" b="1" dirty="0">
                  <a:solidFill>
                    <a:prstClr val="white"/>
                  </a:solidFill>
                </a:rPr>
                <a:t>解碼區塊鏈 第 </a:t>
              </a:r>
              <a:r>
                <a:rPr lang="en-US" altLang="zh-TW" b="1" dirty="0">
                  <a:solidFill>
                    <a:prstClr val="white"/>
                  </a:solidFill>
                </a:rPr>
                <a:t>3 </a:t>
              </a:r>
              <a:r>
                <a:rPr lang="zh-TW" altLang="en-US" b="1" dirty="0">
                  <a:solidFill>
                    <a:prstClr val="white"/>
                  </a:solidFill>
                </a:rPr>
                <a:t>集</a:t>
              </a:r>
              <a:r>
                <a:rPr lang="en-US" altLang="zh-TW" b="1" dirty="0">
                  <a:solidFill>
                    <a:prstClr val="white"/>
                  </a:solidFill>
                </a:rPr>
                <a:t>》</a:t>
              </a:r>
              <a:r>
                <a:rPr lang="zh-TW" altLang="en-US" b="1" dirty="0">
                  <a:solidFill>
                    <a:prstClr val="white"/>
                  </a:solidFill>
                </a:rPr>
                <a:t>創新經濟 第四次工業革命 </a:t>
              </a:r>
              <a:r>
                <a:rPr lang="en-US" altLang="zh-TW" b="1" dirty="0">
                  <a:solidFill>
                    <a:prstClr val="white"/>
                  </a:solidFill>
                </a:rPr>
                <a:t>!!</a:t>
              </a:r>
              <a:endParaRPr kumimoji="0" lang="zh-CN" altLang="en-US" b="1"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40" name="组合 76">
            <a:extLst>
              <a:ext uri="{FF2B5EF4-FFF2-40B4-BE49-F238E27FC236}">
                <a16:creationId xmlns:a16="http://schemas.microsoft.com/office/drawing/2014/main" id="{B8937E31-E739-4B3D-8A35-FB3B6478F6C1}"/>
              </a:ext>
            </a:extLst>
          </p:cNvPr>
          <p:cNvGrpSpPr/>
          <p:nvPr/>
        </p:nvGrpSpPr>
        <p:grpSpPr>
          <a:xfrm>
            <a:off x="158174" y="3936058"/>
            <a:ext cx="5600604" cy="687100"/>
            <a:chOff x="874713" y="3325188"/>
            <a:chExt cx="2968755" cy="696607"/>
          </a:xfrm>
        </p:grpSpPr>
        <p:sp>
          <p:nvSpPr>
            <p:cNvPr id="41" name="矩形 40">
              <a:extLst>
                <a:ext uri="{FF2B5EF4-FFF2-40B4-BE49-F238E27FC236}">
                  <a16:creationId xmlns:a16="http://schemas.microsoft.com/office/drawing/2014/main" id="{B9B736F6-6F89-436A-B68B-4435E43A2F9D}"/>
                </a:ext>
              </a:extLst>
            </p:cNvPr>
            <p:cNvSpPr/>
            <p:nvPr/>
          </p:nvSpPr>
          <p:spPr>
            <a:xfrm>
              <a:off x="874713" y="3690192"/>
              <a:ext cx="2968755" cy="331603"/>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sz="1400" dirty="0">
                  <a:hlinkClick r:id="rId6"/>
                </a:rPr>
                <a:t>https://www.youtube.com/watch?v=1BZ-QW8Po-0</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2" name="矩形 41">
              <a:extLst>
                <a:ext uri="{FF2B5EF4-FFF2-40B4-BE49-F238E27FC236}">
                  <a16:creationId xmlns:a16="http://schemas.microsoft.com/office/drawing/2014/main" id="{588E6CAB-79E8-42EF-A140-08E243DBB48F}"/>
                </a:ext>
              </a:extLst>
            </p:cNvPr>
            <p:cNvSpPr/>
            <p:nvPr/>
          </p:nvSpPr>
          <p:spPr>
            <a:xfrm>
              <a:off x="874713" y="3325188"/>
              <a:ext cx="2894647" cy="401615"/>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b="1" dirty="0">
                  <a:solidFill>
                    <a:prstClr val="white"/>
                  </a:solidFill>
                </a:rPr>
                <a:t>《</a:t>
              </a:r>
              <a:r>
                <a:rPr lang="zh-TW" altLang="en-US" b="1" dirty="0">
                  <a:solidFill>
                    <a:prstClr val="white"/>
                  </a:solidFill>
                </a:rPr>
                <a:t>解碼區塊鏈 第 </a:t>
              </a:r>
              <a:r>
                <a:rPr lang="en-US" altLang="zh-TW" b="1" dirty="0">
                  <a:solidFill>
                    <a:prstClr val="white"/>
                  </a:solidFill>
                </a:rPr>
                <a:t>4 </a:t>
              </a:r>
              <a:r>
                <a:rPr lang="zh-TW" altLang="en-US" b="1" dirty="0">
                  <a:solidFill>
                    <a:prstClr val="white"/>
                  </a:solidFill>
                </a:rPr>
                <a:t>集</a:t>
              </a:r>
              <a:r>
                <a:rPr lang="en-US" altLang="zh-TW" b="1" dirty="0">
                  <a:solidFill>
                    <a:prstClr val="white"/>
                  </a:solidFill>
                </a:rPr>
                <a:t>》 </a:t>
              </a:r>
              <a:r>
                <a:rPr lang="zh-TW" altLang="en-US" b="1" dirty="0">
                  <a:solidFill>
                    <a:prstClr val="white"/>
                  </a:solidFill>
                </a:rPr>
                <a:t>金融科技 改變產業規則</a:t>
              </a:r>
              <a:endParaRPr kumimoji="0" lang="zh-CN" altLang="en-US" b="1"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55" name="组合 76">
            <a:extLst>
              <a:ext uri="{FF2B5EF4-FFF2-40B4-BE49-F238E27FC236}">
                <a16:creationId xmlns:a16="http://schemas.microsoft.com/office/drawing/2014/main" id="{0791C49C-B11A-4D00-94CF-E0030F866C1D}"/>
              </a:ext>
            </a:extLst>
          </p:cNvPr>
          <p:cNvGrpSpPr/>
          <p:nvPr/>
        </p:nvGrpSpPr>
        <p:grpSpPr>
          <a:xfrm>
            <a:off x="158174" y="4873699"/>
            <a:ext cx="5600604" cy="945633"/>
            <a:chOff x="874713" y="3325188"/>
            <a:chExt cx="2968755" cy="958717"/>
          </a:xfrm>
        </p:grpSpPr>
        <p:sp>
          <p:nvSpPr>
            <p:cNvPr id="56" name="矩形 55">
              <a:extLst>
                <a:ext uri="{FF2B5EF4-FFF2-40B4-BE49-F238E27FC236}">
                  <a16:creationId xmlns:a16="http://schemas.microsoft.com/office/drawing/2014/main" id="{31E55BEC-CF93-467C-830C-2EB1FAB80231}"/>
                </a:ext>
              </a:extLst>
            </p:cNvPr>
            <p:cNvSpPr/>
            <p:nvPr/>
          </p:nvSpPr>
          <p:spPr>
            <a:xfrm>
              <a:off x="874713" y="3690192"/>
              <a:ext cx="2968755" cy="593713"/>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sz="1400" dirty="0">
                  <a:hlinkClick r:id="rId7"/>
                </a:rPr>
                <a:t>https://www.youtube.com/watch?v=-W0NH3tQUyo</a:t>
              </a:r>
              <a:endParaRPr lang="en-US" altLang="zh-TW" sz="1400" dirty="0"/>
            </a:p>
            <a:p>
              <a:pPr lvl="0" algn="just">
                <a:lnSpc>
                  <a:spcPct val="120000"/>
                </a:lnSpc>
                <a:defRPr/>
              </a:pP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57" name="矩形 56">
              <a:extLst>
                <a:ext uri="{FF2B5EF4-FFF2-40B4-BE49-F238E27FC236}">
                  <a16:creationId xmlns:a16="http://schemas.microsoft.com/office/drawing/2014/main" id="{BAE0A782-A844-4099-BBAC-F2B8B8CF0606}"/>
                </a:ext>
              </a:extLst>
            </p:cNvPr>
            <p:cNvSpPr/>
            <p:nvPr/>
          </p:nvSpPr>
          <p:spPr>
            <a:xfrm>
              <a:off x="874713" y="3325188"/>
              <a:ext cx="2894647" cy="401615"/>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b="1" dirty="0">
                  <a:solidFill>
                    <a:prstClr val="white"/>
                  </a:solidFill>
                </a:rPr>
                <a:t>《</a:t>
              </a:r>
              <a:r>
                <a:rPr lang="zh-TW" altLang="en-US" b="1" dirty="0">
                  <a:solidFill>
                    <a:prstClr val="white"/>
                  </a:solidFill>
                </a:rPr>
                <a:t>解碼區塊鏈 第 </a:t>
              </a:r>
              <a:r>
                <a:rPr lang="en-US" altLang="zh-TW" b="1" dirty="0">
                  <a:solidFill>
                    <a:prstClr val="white"/>
                  </a:solidFill>
                </a:rPr>
                <a:t>5 </a:t>
              </a:r>
              <a:r>
                <a:rPr lang="zh-TW" altLang="en-US" b="1" dirty="0">
                  <a:solidFill>
                    <a:prstClr val="white"/>
                  </a:solidFill>
                </a:rPr>
                <a:t>集</a:t>
              </a:r>
              <a:r>
                <a:rPr lang="en-US" altLang="zh-TW" b="1" dirty="0">
                  <a:solidFill>
                    <a:prstClr val="white"/>
                  </a:solidFill>
                </a:rPr>
                <a:t>》 </a:t>
              </a:r>
              <a:r>
                <a:rPr lang="zh-TW" altLang="en-US" b="1" dirty="0">
                  <a:solidFill>
                    <a:prstClr val="white"/>
                  </a:solidFill>
                </a:rPr>
                <a:t>開源時代 構建新社會文化</a:t>
              </a:r>
              <a:endParaRPr kumimoji="0" lang="zh-CN" altLang="en-US" b="1"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58" name="组合 76">
            <a:extLst>
              <a:ext uri="{FF2B5EF4-FFF2-40B4-BE49-F238E27FC236}">
                <a16:creationId xmlns:a16="http://schemas.microsoft.com/office/drawing/2014/main" id="{7DBD228A-9B2C-44CB-97A2-647F3F35D0EA}"/>
              </a:ext>
            </a:extLst>
          </p:cNvPr>
          <p:cNvGrpSpPr/>
          <p:nvPr/>
        </p:nvGrpSpPr>
        <p:grpSpPr>
          <a:xfrm>
            <a:off x="158174" y="5912367"/>
            <a:ext cx="5600604" cy="945633"/>
            <a:chOff x="874713" y="3325188"/>
            <a:chExt cx="2968755" cy="958717"/>
          </a:xfrm>
        </p:grpSpPr>
        <p:sp>
          <p:nvSpPr>
            <p:cNvPr id="59" name="矩形 58">
              <a:extLst>
                <a:ext uri="{FF2B5EF4-FFF2-40B4-BE49-F238E27FC236}">
                  <a16:creationId xmlns:a16="http://schemas.microsoft.com/office/drawing/2014/main" id="{D55C9017-05F7-4C63-8440-00EC9C8F3CFB}"/>
                </a:ext>
              </a:extLst>
            </p:cNvPr>
            <p:cNvSpPr/>
            <p:nvPr/>
          </p:nvSpPr>
          <p:spPr>
            <a:xfrm>
              <a:off x="874713" y="3690192"/>
              <a:ext cx="2968755" cy="593713"/>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sz="1400" dirty="0">
                  <a:hlinkClick r:id="rId8"/>
                </a:rPr>
                <a:t>https://www.youtube.com/watch?v=QBPFIwEiUpE</a:t>
              </a:r>
              <a:endParaRPr lang="en-US" altLang="zh-TW" sz="1400" dirty="0"/>
            </a:p>
            <a:p>
              <a:pPr lvl="0" algn="just">
                <a:lnSpc>
                  <a:spcPct val="120000"/>
                </a:lnSpc>
                <a:defRPr/>
              </a:pP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60" name="矩形 59">
              <a:extLst>
                <a:ext uri="{FF2B5EF4-FFF2-40B4-BE49-F238E27FC236}">
                  <a16:creationId xmlns:a16="http://schemas.microsoft.com/office/drawing/2014/main" id="{09BA8054-B8EB-4E23-8CC5-EC4459C5B51A}"/>
                </a:ext>
              </a:extLst>
            </p:cNvPr>
            <p:cNvSpPr/>
            <p:nvPr/>
          </p:nvSpPr>
          <p:spPr>
            <a:xfrm>
              <a:off x="874713" y="3325188"/>
              <a:ext cx="2894647" cy="401615"/>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b="1" dirty="0">
                  <a:solidFill>
                    <a:prstClr val="white"/>
                  </a:solidFill>
                </a:rPr>
                <a:t>《</a:t>
              </a:r>
              <a:r>
                <a:rPr lang="zh-TW" altLang="en-US" b="1" dirty="0">
                  <a:solidFill>
                    <a:prstClr val="white"/>
                  </a:solidFill>
                </a:rPr>
                <a:t>解碼區塊鏈 第 </a:t>
              </a:r>
              <a:r>
                <a:rPr lang="en-US" altLang="zh-TW" b="1" dirty="0">
                  <a:solidFill>
                    <a:prstClr val="white"/>
                  </a:solidFill>
                </a:rPr>
                <a:t>6 </a:t>
              </a:r>
              <a:r>
                <a:rPr lang="zh-TW" altLang="en-US" b="1" dirty="0">
                  <a:solidFill>
                    <a:prstClr val="white"/>
                  </a:solidFill>
                </a:rPr>
                <a:t>集</a:t>
              </a:r>
              <a:r>
                <a:rPr lang="en-US" altLang="zh-TW" b="1" dirty="0">
                  <a:solidFill>
                    <a:prstClr val="white"/>
                  </a:solidFill>
                </a:rPr>
                <a:t>》 </a:t>
              </a:r>
              <a:r>
                <a:rPr lang="zh-TW" altLang="en-US" b="1" dirty="0">
                  <a:solidFill>
                    <a:prstClr val="white"/>
                  </a:solidFill>
                </a:rPr>
                <a:t>洞察區塊鏈 創新翻轉新經濟</a:t>
              </a:r>
              <a:endParaRPr kumimoji="0" lang="zh-CN" altLang="en-US" b="1"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61" name="组合 76">
            <a:extLst>
              <a:ext uri="{FF2B5EF4-FFF2-40B4-BE49-F238E27FC236}">
                <a16:creationId xmlns:a16="http://schemas.microsoft.com/office/drawing/2014/main" id="{D6BCC6E6-5EF0-4025-A138-2A59F0DD677B}"/>
              </a:ext>
            </a:extLst>
          </p:cNvPr>
          <p:cNvGrpSpPr/>
          <p:nvPr/>
        </p:nvGrpSpPr>
        <p:grpSpPr>
          <a:xfrm>
            <a:off x="6096000" y="1255526"/>
            <a:ext cx="5784209" cy="945633"/>
            <a:chOff x="874713" y="3325188"/>
            <a:chExt cx="3066080" cy="958717"/>
          </a:xfrm>
        </p:grpSpPr>
        <p:sp>
          <p:nvSpPr>
            <p:cNvPr id="62" name="矩形 61">
              <a:extLst>
                <a:ext uri="{FF2B5EF4-FFF2-40B4-BE49-F238E27FC236}">
                  <a16:creationId xmlns:a16="http://schemas.microsoft.com/office/drawing/2014/main" id="{2528B772-1F40-43A3-9592-B90379910601}"/>
                </a:ext>
              </a:extLst>
            </p:cNvPr>
            <p:cNvSpPr/>
            <p:nvPr/>
          </p:nvSpPr>
          <p:spPr>
            <a:xfrm>
              <a:off x="874713" y="3690192"/>
              <a:ext cx="2968755" cy="593713"/>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sz="1400" dirty="0">
                  <a:hlinkClick r:id="rId9"/>
                </a:rPr>
                <a:t>https://www.youtube.com/watch?v=HceDZ5ch96Q</a:t>
              </a:r>
              <a:endParaRPr lang="en-US" altLang="zh-TW" sz="1400" dirty="0"/>
            </a:p>
            <a:p>
              <a:pPr lvl="0" algn="just">
                <a:lnSpc>
                  <a:spcPct val="120000"/>
                </a:lnSpc>
                <a:defRPr/>
              </a:pP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63" name="矩形 62">
              <a:extLst>
                <a:ext uri="{FF2B5EF4-FFF2-40B4-BE49-F238E27FC236}">
                  <a16:creationId xmlns:a16="http://schemas.microsoft.com/office/drawing/2014/main" id="{09D37403-286B-489A-8694-FCA3ACC3BC68}"/>
                </a:ext>
              </a:extLst>
            </p:cNvPr>
            <p:cNvSpPr/>
            <p:nvPr/>
          </p:nvSpPr>
          <p:spPr>
            <a:xfrm>
              <a:off x="874713" y="3325188"/>
              <a:ext cx="3066080" cy="401615"/>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b="1" dirty="0">
                  <a:solidFill>
                    <a:prstClr val="white"/>
                  </a:solidFill>
                </a:rPr>
                <a:t>《</a:t>
              </a:r>
              <a:r>
                <a:rPr lang="zh-TW" altLang="en-US" b="1" dirty="0">
                  <a:solidFill>
                    <a:prstClr val="white"/>
                  </a:solidFill>
                </a:rPr>
                <a:t>解碼區塊鏈 第 </a:t>
              </a:r>
              <a:r>
                <a:rPr lang="en-US" altLang="zh-TW" b="1" dirty="0">
                  <a:solidFill>
                    <a:prstClr val="white"/>
                  </a:solidFill>
                </a:rPr>
                <a:t>7 </a:t>
              </a:r>
              <a:r>
                <a:rPr lang="zh-TW" altLang="en-US" b="1" dirty="0">
                  <a:solidFill>
                    <a:prstClr val="white"/>
                  </a:solidFill>
                </a:rPr>
                <a:t>集</a:t>
              </a:r>
              <a:r>
                <a:rPr lang="en-US" altLang="zh-TW" b="1" dirty="0">
                  <a:solidFill>
                    <a:prstClr val="white"/>
                  </a:solidFill>
                </a:rPr>
                <a:t>》 </a:t>
              </a:r>
              <a:r>
                <a:rPr lang="zh-TW" altLang="en-US" b="1" dirty="0">
                  <a:solidFill>
                    <a:prstClr val="white"/>
                  </a:solidFill>
                </a:rPr>
                <a:t>區塊鏈大勢 數幣投資生態</a:t>
              </a:r>
              <a:endParaRPr kumimoji="0" lang="zh-CN" altLang="en-US" b="1"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64" name="组合 76">
            <a:extLst>
              <a:ext uri="{FF2B5EF4-FFF2-40B4-BE49-F238E27FC236}">
                <a16:creationId xmlns:a16="http://schemas.microsoft.com/office/drawing/2014/main" id="{0793B462-1700-449F-A05E-97A6209BABDA}"/>
              </a:ext>
            </a:extLst>
          </p:cNvPr>
          <p:cNvGrpSpPr/>
          <p:nvPr/>
        </p:nvGrpSpPr>
        <p:grpSpPr>
          <a:xfrm>
            <a:off x="6096000" y="2215336"/>
            <a:ext cx="5600604" cy="945633"/>
            <a:chOff x="874713" y="3325188"/>
            <a:chExt cx="2968755" cy="958717"/>
          </a:xfrm>
        </p:grpSpPr>
        <p:sp>
          <p:nvSpPr>
            <p:cNvPr id="65" name="矩形 64">
              <a:extLst>
                <a:ext uri="{FF2B5EF4-FFF2-40B4-BE49-F238E27FC236}">
                  <a16:creationId xmlns:a16="http://schemas.microsoft.com/office/drawing/2014/main" id="{2010C06D-E167-41D3-9BDB-0AB7E67C7DAA}"/>
                </a:ext>
              </a:extLst>
            </p:cNvPr>
            <p:cNvSpPr/>
            <p:nvPr/>
          </p:nvSpPr>
          <p:spPr>
            <a:xfrm>
              <a:off x="874713" y="3690192"/>
              <a:ext cx="2968755" cy="593713"/>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sz="1400">
                  <a:hlinkClick r:id="rId10"/>
                </a:rPr>
                <a:t>https://www.youtube.com/watch?v=jsFySIXLAmM&amp;t=30s</a:t>
              </a:r>
              <a:endParaRPr lang="en-US" altLang="zh-TW" sz="1400"/>
            </a:p>
            <a:p>
              <a:pPr lvl="0" algn="just">
                <a:lnSpc>
                  <a:spcPct val="120000"/>
                </a:lnSpc>
                <a:defRPr/>
              </a:pP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66" name="矩形 65">
              <a:extLst>
                <a:ext uri="{FF2B5EF4-FFF2-40B4-BE49-F238E27FC236}">
                  <a16:creationId xmlns:a16="http://schemas.microsoft.com/office/drawing/2014/main" id="{D5508619-0FE8-44E3-A3AB-81B23BD2DA39}"/>
                </a:ext>
              </a:extLst>
            </p:cNvPr>
            <p:cNvSpPr/>
            <p:nvPr/>
          </p:nvSpPr>
          <p:spPr>
            <a:xfrm>
              <a:off x="874713" y="3325188"/>
              <a:ext cx="2894647" cy="401615"/>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b="1">
                  <a:solidFill>
                    <a:prstClr val="white"/>
                  </a:solidFill>
                </a:rPr>
                <a:t>《</a:t>
              </a:r>
              <a:r>
                <a:rPr lang="zh-TW" altLang="en-US" b="1">
                  <a:solidFill>
                    <a:prstClr val="white"/>
                  </a:solidFill>
                </a:rPr>
                <a:t>解碼</a:t>
              </a:r>
              <a:r>
                <a:rPr lang="zh-TW" altLang="en-US" b="1" dirty="0">
                  <a:solidFill>
                    <a:prstClr val="white"/>
                  </a:solidFill>
                </a:rPr>
                <a:t>區塊鏈 第 </a:t>
              </a:r>
              <a:r>
                <a:rPr lang="en-US" altLang="zh-TW" b="1">
                  <a:solidFill>
                    <a:prstClr val="white"/>
                  </a:solidFill>
                </a:rPr>
                <a:t>8 </a:t>
              </a:r>
              <a:r>
                <a:rPr lang="zh-TW" altLang="en-US" b="1">
                  <a:solidFill>
                    <a:prstClr val="white"/>
                  </a:solidFill>
                </a:rPr>
                <a:t>集</a:t>
              </a:r>
              <a:r>
                <a:rPr lang="en-US" altLang="zh-TW" b="1">
                  <a:solidFill>
                    <a:prstClr val="white"/>
                  </a:solidFill>
                </a:rPr>
                <a:t>》 </a:t>
              </a:r>
              <a:r>
                <a:rPr lang="zh-TW" altLang="en-US" b="1">
                  <a:solidFill>
                    <a:prstClr val="white"/>
                  </a:solidFill>
                </a:rPr>
                <a:t>區</a:t>
              </a:r>
              <a:r>
                <a:rPr lang="zh-TW" altLang="en-US" b="1" dirty="0">
                  <a:solidFill>
                    <a:prstClr val="white"/>
                  </a:solidFill>
                </a:rPr>
                <a:t>塊鏈大勢 數幣投資生態</a:t>
              </a:r>
              <a:endParaRPr kumimoji="0" lang="zh-CN" altLang="en-US" b="1"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67" name="组合 76">
            <a:extLst>
              <a:ext uri="{FF2B5EF4-FFF2-40B4-BE49-F238E27FC236}">
                <a16:creationId xmlns:a16="http://schemas.microsoft.com/office/drawing/2014/main" id="{05F87710-46A6-4E8B-9377-7A6E96E5596F}"/>
              </a:ext>
            </a:extLst>
          </p:cNvPr>
          <p:cNvGrpSpPr/>
          <p:nvPr/>
        </p:nvGrpSpPr>
        <p:grpSpPr>
          <a:xfrm>
            <a:off x="6096000" y="3043473"/>
            <a:ext cx="5600604" cy="945633"/>
            <a:chOff x="874713" y="3325188"/>
            <a:chExt cx="2968755" cy="958717"/>
          </a:xfrm>
        </p:grpSpPr>
        <p:sp>
          <p:nvSpPr>
            <p:cNvPr id="68" name="矩形 67">
              <a:extLst>
                <a:ext uri="{FF2B5EF4-FFF2-40B4-BE49-F238E27FC236}">
                  <a16:creationId xmlns:a16="http://schemas.microsoft.com/office/drawing/2014/main" id="{0AB17455-0DD6-4805-BB64-2D3A2DC6264F}"/>
                </a:ext>
              </a:extLst>
            </p:cNvPr>
            <p:cNvSpPr/>
            <p:nvPr/>
          </p:nvSpPr>
          <p:spPr>
            <a:xfrm>
              <a:off x="874713" y="3690192"/>
              <a:ext cx="2968755" cy="593713"/>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sz="1400" dirty="0">
                  <a:hlinkClick r:id="rId11"/>
                </a:rPr>
                <a:t>https://www.youtube.com/watch?v=3RQqDg7S6_I</a:t>
              </a:r>
              <a:endParaRPr lang="en-US" altLang="zh-TW" sz="1400" dirty="0"/>
            </a:p>
            <a:p>
              <a:pPr lvl="0" algn="just">
                <a:lnSpc>
                  <a:spcPct val="120000"/>
                </a:lnSpc>
                <a:defRPr/>
              </a:pP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69" name="矩形 68">
              <a:extLst>
                <a:ext uri="{FF2B5EF4-FFF2-40B4-BE49-F238E27FC236}">
                  <a16:creationId xmlns:a16="http://schemas.microsoft.com/office/drawing/2014/main" id="{F4A29A85-CBD5-42B6-A1CF-5C7CF6E32B33}"/>
                </a:ext>
              </a:extLst>
            </p:cNvPr>
            <p:cNvSpPr/>
            <p:nvPr/>
          </p:nvSpPr>
          <p:spPr>
            <a:xfrm>
              <a:off x="874713" y="3325188"/>
              <a:ext cx="2894647" cy="374442"/>
            </a:xfrm>
            <a:prstGeom prst="rect">
              <a:avLst/>
            </a:prstGeom>
          </p:spPr>
          <p:txBody>
            <a:bodyPr wrap="square">
              <a:spAutoFit/>
              <a:scene3d>
                <a:camera prst="orthographicFront"/>
                <a:lightRig rig="threePt" dir="t"/>
              </a:scene3d>
              <a:sp3d contourW="12700"/>
            </a:bodyPr>
            <a:lstStyle/>
            <a:p>
              <a:r>
                <a:rPr lang="en-US" altLang="zh-TW" b="1" dirty="0">
                  <a:solidFill>
                    <a:schemeClr val="bg1"/>
                  </a:solidFill>
                </a:rPr>
                <a:t>《</a:t>
              </a:r>
              <a:r>
                <a:rPr lang="zh-TW" altLang="en-US" b="1" dirty="0">
                  <a:solidFill>
                    <a:schemeClr val="bg1"/>
                  </a:solidFill>
                </a:rPr>
                <a:t>解碼區塊鏈 第 </a:t>
              </a:r>
              <a:r>
                <a:rPr lang="en-US" altLang="zh-TW" b="1" dirty="0">
                  <a:solidFill>
                    <a:schemeClr val="bg1"/>
                  </a:solidFill>
                </a:rPr>
                <a:t>9 </a:t>
              </a:r>
              <a:r>
                <a:rPr lang="zh-TW" altLang="en-US" b="1" dirty="0">
                  <a:solidFill>
                    <a:schemeClr val="bg1"/>
                  </a:solidFill>
                </a:rPr>
                <a:t>集</a:t>
              </a:r>
              <a:r>
                <a:rPr lang="en-US" altLang="zh-TW" b="1" dirty="0">
                  <a:solidFill>
                    <a:schemeClr val="bg1"/>
                  </a:solidFill>
                </a:rPr>
                <a:t>》</a:t>
              </a:r>
              <a:r>
                <a:rPr lang="zh-TW" altLang="en-US" b="1" dirty="0">
                  <a:solidFill>
                    <a:schemeClr val="bg1"/>
                  </a:solidFill>
                </a:rPr>
                <a:t>公鏈擴容加速 落地應用革新</a:t>
              </a:r>
            </a:p>
          </p:txBody>
        </p:sp>
      </p:grpSp>
      <p:grpSp>
        <p:nvGrpSpPr>
          <p:cNvPr id="70" name="组合 76">
            <a:extLst>
              <a:ext uri="{FF2B5EF4-FFF2-40B4-BE49-F238E27FC236}">
                <a16:creationId xmlns:a16="http://schemas.microsoft.com/office/drawing/2014/main" id="{3F0C0816-7BE9-46FB-87C7-DCD53CB5E58B}"/>
              </a:ext>
            </a:extLst>
          </p:cNvPr>
          <p:cNvGrpSpPr/>
          <p:nvPr/>
        </p:nvGrpSpPr>
        <p:grpSpPr>
          <a:xfrm>
            <a:off x="6096000" y="3981114"/>
            <a:ext cx="5600604" cy="945631"/>
            <a:chOff x="874713" y="3325190"/>
            <a:chExt cx="2968755" cy="958715"/>
          </a:xfrm>
        </p:grpSpPr>
        <p:sp>
          <p:nvSpPr>
            <p:cNvPr id="71" name="矩形 70">
              <a:extLst>
                <a:ext uri="{FF2B5EF4-FFF2-40B4-BE49-F238E27FC236}">
                  <a16:creationId xmlns:a16="http://schemas.microsoft.com/office/drawing/2014/main" id="{96D19DCD-9850-4AD7-ABCF-FEA77E7C9600}"/>
                </a:ext>
              </a:extLst>
            </p:cNvPr>
            <p:cNvSpPr/>
            <p:nvPr/>
          </p:nvSpPr>
          <p:spPr>
            <a:xfrm>
              <a:off x="874713" y="3690192"/>
              <a:ext cx="2968755" cy="593713"/>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sz="1400" dirty="0">
                  <a:hlinkClick r:id="rId12"/>
                </a:rPr>
                <a:t>https://www.youtube.com/watch?v=BD6u2BfUefA</a:t>
              </a:r>
              <a:endParaRPr lang="en-US" altLang="zh-TW" sz="1400" dirty="0"/>
            </a:p>
            <a:p>
              <a:pPr lvl="0" algn="just">
                <a:lnSpc>
                  <a:spcPct val="120000"/>
                </a:lnSpc>
                <a:defRPr/>
              </a:pP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73" name="矩形 72">
              <a:extLst>
                <a:ext uri="{FF2B5EF4-FFF2-40B4-BE49-F238E27FC236}">
                  <a16:creationId xmlns:a16="http://schemas.microsoft.com/office/drawing/2014/main" id="{73F84A54-8DCE-47F0-AE9F-17689976F581}"/>
                </a:ext>
              </a:extLst>
            </p:cNvPr>
            <p:cNvSpPr/>
            <p:nvPr/>
          </p:nvSpPr>
          <p:spPr>
            <a:xfrm>
              <a:off x="874713" y="3325190"/>
              <a:ext cx="2894647" cy="401615"/>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b="1" dirty="0">
                  <a:solidFill>
                    <a:prstClr val="white"/>
                  </a:solidFill>
                </a:rPr>
                <a:t>《</a:t>
              </a:r>
              <a:r>
                <a:rPr lang="zh-TW" altLang="en-US" b="1" dirty="0">
                  <a:solidFill>
                    <a:prstClr val="white"/>
                  </a:solidFill>
                </a:rPr>
                <a:t>解碼區塊鏈 第 </a:t>
              </a:r>
              <a:r>
                <a:rPr lang="en-US" altLang="zh-TW" b="1" dirty="0">
                  <a:solidFill>
                    <a:prstClr val="white"/>
                  </a:solidFill>
                </a:rPr>
                <a:t>10 </a:t>
              </a:r>
              <a:r>
                <a:rPr lang="zh-TW" altLang="en-US" b="1" dirty="0">
                  <a:solidFill>
                    <a:prstClr val="white"/>
                  </a:solidFill>
                </a:rPr>
                <a:t>集</a:t>
              </a:r>
              <a:r>
                <a:rPr lang="en-US" altLang="zh-TW" b="1" dirty="0">
                  <a:solidFill>
                    <a:prstClr val="white"/>
                  </a:solidFill>
                </a:rPr>
                <a:t>》</a:t>
              </a:r>
              <a:r>
                <a:rPr lang="zh-TW" altLang="en-US" b="1" dirty="0">
                  <a:solidFill>
                    <a:prstClr val="white"/>
                  </a:solidFill>
                </a:rPr>
                <a:t>區塊鏈之島 台灣新機會？</a:t>
              </a:r>
              <a:endParaRPr kumimoji="0" lang="zh-CN" altLang="en-US" b="1"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74" name="组合 76">
            <a:extLst>
              <a:ext uri="{FF2B5EF4-FFF2-40B4-BE49-F238E27FC236}">
                <a16:creationId xmlns:a16="http://schemas.microsoft.com/office/drawing/2014/main" id="{1A90FCCF-A162-47EC-B468-02A0EF7C32BE}"/>
              </a:ext>
            </a:extLst>
          </p:cNvPr>
          <p:cNvGrpSpPr/>
          <p:nvPr/>
        </p:nvGrpSpPr>
        <p:grpSpPr>
          <a:xfrm>
            <a:off x="6096000" y="4918754"/>
            <a:ext cx="5937826" cy="945633"/>
            <a:chOff x="874713" y="3325188"/>
            <a:chExt cx="3147509" cy="958717"/>
          </a:xfrm>
        </p:grpSpPr>
        <p:sp>
          <p:nvSpPr>
            <p:cNvPr id="76" name="矩形 75">
              <a:extLst>
                <a:ext uri="{FF2B5EF4-FFF2-40B4-BE49-F238E27FC236}">
                  <a16:creationId xmlns:a16="http://schemas.microsoft.com/office/drawing/2014/main" id="{1E5D0152-43F3-4401-86F0-61162048E40B}"/>
                </a:ext>
              </a:extLst>
            </p:cNvPr>
            <p:cNvSpPr/>
            <p:nvPr/>
          </p:nvSpPr>
          <p:spPr>
            <a:xfrm>
              <a:off x="874713" y="3690192"/>
              <a:ext cx="2968755" cy="593713"/>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sz="1400" dirty="0">
                  <a:hlinkClick r:id="rId13"/>
                </a:rPr>
                <a:t>https://www.youtube.com/watch?v=4XErSsKWmUQ</a:t>
              </a:r>
              <a:endParaRPr lang="en-US" altLang="zh-TW" sz="1400" dirty="0"/>
            </a:p>
            <a:p>
              <a:pPr lvl="0" algn="just">
                <a:lnSpc>
                  <a:spcPct val="120000"/>
                </a:lnSpc>
                <a:defRPr/>
              </a:pP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86" name="矩形 85">
              <a:extLst>
                <a:ext uri="{FF2B5EF4-FFF2-40B4-BE49-F238E27FC236}">
                  <a16:creationId xmlns:a16="http://schemas.microsoft.com/office/drawing/2014/main" id="{FFBDAA95-57ED-468C-9E76-14F06D362C90}"/>
                </a:ext>
              </a:extLst>
            </p:cNvPr>
            <p:cNvSpPr/>
            <p:nvPr/>
          </p:nvSpPr>
          <p:spPr>
            <a:xfrm>
              <a:off x="874713" y="3325188"/>
              <a:ext cx="3147509" cy="401615"/>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b="1" dirty="0">
                  <a:solidFill>
                    <a:prstClr val="white"/>
                  </a:solidFill>
                </a:rPr>
                <a:t>《</a:t>
              </a:r>
              <a:r>
                <a:rPr lang="zh-TW" altLang="en-US" b="1" dirty="0">
                  <a:solidFill>
                    <a:prstClr val="white"/>
                  </a:solidFill>
                </a:rPr>
                <a:t>解碼區塊鏈 第 </a:t>
              </a:r>
              <a:r>
                <a:rPr lang="en-US" altLang="zh-TW" b="1" dirty="0">
                  <a:solidFill>
                    <a:prstClr val="white"/>
                  </a:solidFill>
                </a:rPr>
                <a:t>11 </a:t>
              </a:r>
              <a:r>
                <a:rPr lang="zh-TW" altLang="en-US" b="1" dirty="0">
                  <a:solidFill>
                    <a:prstClr val="white"/>
                  </a:solidFill>
                </a:rPr>
                <a:t>集</a:t>
              </a:r>
              <a:r>
                <a:rPr lang="en-US" altLang="zh-TW" b="1" dirty="0">
                  <a:solidFill>
                    <a:prstClr val="white"/>
                  </a:solidFill>
                </a:rPr>
                <a:t>》 </a:t>
              </a:r>
              <a:r>
                <a:rPr lang="zh-TW" altLang="en-US" b="1" dirty="0">
                  <a:solidFill>
                    <a:prstClr val="white"/>
                  </a:solidFill>
                </a:rPr>
                <a:t>加密技術護資產 資安新利器</a:t>
              </a:r>
              <a:endParaRPr kumimoji="0" lang="zh-CN" altLang="en-US" b="1"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87" name="组合 76">
            <a:extLst>
              <a:ext uri="{FF2B5EF4-FFF2-40B4-BE49-F238E27FC236}">
                <a16:creationId xmlns:a16="http://schemas.microsoft.com/office/drawing/2014/main" id="{D9354DE4-5370-4F28-84C0-8153412C26FE}"/>
              </a:ext>
            </a:extLst>
          </p:cNvPr>
          <p:cNvGrpSpPr/>
          <p:nvPr/>
        </p:nvGrpSpPr>
        <p:grpSpPr>
          <a:xfrm>
            <a:off x="6096000" y="5957422"/>
            <a:ext cx="5600604" cy="945633"/>
            <a:chOff x="874713" y="3325188"/>
            <a:chExt cx="2968755" cy="958717"/>
          </a:xfrm>
        </p:grpSpPr>
        <p:sp>
          <p:nvSpPr>
            <p:cNvPr id="88" name="矩形 87">
              <a:extLst>
                <a:ext uri="{FF2B5EF4-FFF2-40B4-BE49-F238E27FC236}">
                  <a16:creationId xmlns:a16="http://schemas.microsoft.com/office/drawing/2014/main" id="{2A490E0C-2058-4608-BA7B-8F7DEF7F4359}"/>
                </a:ext>
              </a:extLst>
            </p:cNvPr>
            <p:cNvSpPr/>
            <p:nvPr/>
          </p:nvSpPr>
          <p:spPr>
            <a:xfrm>
              <a:off x="874713" y="3690192"/>
              <a:ext cx="2968755" cy="593713"/>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sz="1400" dirty="0">
                  <a:hlinkClick r:id="rId14"/>
                </a:rPr>
                <a:t>https://www.youtube.com/watch?v=LwFCd-grruw</a:t>
              </a:r>
              <a:endParaRPr lang="en-US" altLang="zh-TW" sz="1400" dirty="0"/>
            </a:p>
            <a:p>
              <a:pPr lvl="0" algn="just">
                <a:lnSpc>
                  <a:spcPct val="120000"/>
                </a:lnSpc>
                <a:defRPr/>
              </a:pP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89" name="矩形 88">
              <a:extLst>
                <a:ext uri="{FF2B5EF4-FFF2-40B4-BE49-F238E27FC236}">
                  <a16:creationId xmlns:a16="http://schemas.microsoft.com/office/drawing/2014/main" id="{B00AB27A-8BBE-43EC-9DAC-DEBD0A452663}"/>
                </a:ext>
              </a:extLst>
            </p:cNvPr>
            <p:cNvSpPr/>
            <p:nvPr/>
          </p:nvSpPr>
          <p:spPr>
            <a:xfrm>
              <a:off x="874713" y="3325188"/>
              <a:ext cx="2894647" cy="401615"/>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b="1" dirty="0">
                  <a:solidFill>
                    <a:prstClr val="white"/>
                  </a:solidFill>
                </a:rPr>
                <a:t>《</a:t>
              </a:r>
              <a:r>
                <a:rPr lang="zh-TW" altLang="en-US" b="1" dirty="0">
                  <a:solidFill>
                    <a:prstClr val="white"/>
                  </a:solidFill>
                </a:rPr>
                <a:t>解碼區塊鏈 第 </a:t>
              </a:r>
              <a:r>
                <a:rPr lang="en-US" altLang="zh-TW" b="1" dirty="0">
                  <a:solidFill>
                    <a:prstClr val="white"/>
                  </a:solidFill>
                </a:rPr>
                <a:t>12 </a:t>
              </a:r>
              <a:r>
                <a:rPr lang="zh-TW" altLang="en-US" b="1" dirty="0">
                  <a:solidFill>
                    <a:prstClr val="white"/>
                  </a:solidFill>
                </a:rPr>
                <a:t>集</a:t>
              </a:r>
              <a:r>
                <a:rPr lang="en-US" altLang="zh-TW" b="1" dirty="0">
                  <a:solidFill>
                    <a:prstClr val="white"/>
                  </a:solidFill>
                </a:rPr>
                <a:t>》 </a:t>
              </a:r>
              <a:r>
                <a:rPr lang="zh-TW" altLang="en-US" b="1" dirty="0">
                  <a:solidFill>
                    <a:prstClr val="white"/>
                  </a:solidFill>
                </a:rPr>
                <a:t>數碼時代 資安防護風向球</a:t>
              </a:r>
              <a:endParaRPr kumimoji="0" lang="zh-CN" altLang="en-US" b="1"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52" name="群組 51">
            <a:extLst>
              <a:ext uri="{FF2B5EF4-FFF2-40B4-BE49-F238E27FC236}">
                <a16:creationId xmlns:a16="http://schemas.microsoft.com/office/drawing/2014/main" id="{F42EB574-A1A6-4F0B-ADB2-853D85135D6A}"/>
              </a:ext>
            </a:extLst>
          </p:cNvPr>
          <p:cNvGrpSpPr/>
          <p:nvPr/>
        </p:nvGrpSpPr>
        <p:grpSpPr>
          <a:xfrm>
            <a:off x="11214630" y="6089529"/>
            <a:ext cx="1093484" cy="768471"/>
            <a:chOff x="7621997" y="5524323"/>
            <a:chExt cx="1778360" cy="1364891"/>
          </a:xfrm>
        </p:grpSpPr>
        <p:pic>
          <p:nvPicPr>
            <p:cNvPr id="54" name="圖片 53">
              <a:extLst>
                <a:ext uri="{FF2B5EF4-FFF2-40B4-BE49-F238E27FC236}">
                  <a16:creationId xmlns:a16="http://schemas.microsoft.com/office/drawing/2014/main" id="{AEA4CE43-EC01-4DD1-9AEF-47118D139A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21997" y="5524323"/>
              <a:ext cx="1778360" cy="1364891"/>
            </a:xfrm>
            <a:prstGeom prst="rect">
              <a:avLst/>
            </a:prstGeom>
          </p:spPr>
        </p:pic>
        <p:sp>
          <p:nvSpPr>
            <p:cNvPr id="72" name="矩形 71">
              <a:extLst>
                <a:ext uri="{FF2B5EF4-FFF2-40B4-BE49-F238E27FC236}">
                  <a16:creationId xmlns:a16="http://schemas.microsoft.com/office/drawing/2014/main" id="{76BA6292-AB7C-4AAD-8DB4-3EE0223EBB34}"/>
                </a:ext>
              </a:extLst>
            </p:cNvPr>
            <p:cNvSpPr/>
            <p:nvPr/>
          </p:nvSpPr>
          <p:spPr>
            <a:xfrm>
              <a:off x="8067420" y="5906423"/>
              <a:ext cx="877161" cy="573977"/>
            </a:xfrm>
            <a:prstGeom prst="rect">
              <a:avLst/>
            </a:prstGeom>
          </p:spPr>
          <p:txBody>
            <a:bodyPr wrap="square">
              <a:spAutoFit/>
            </a:bodyPr>
            <a:lstStyle/>
            <a:p>
              <a:pPr algn="ctr"/>
              <a:fld id="{A60C4597-589D-4A11-9817-77DC32EA032F}" type="slidenum">
                <a:rPr lang="en-US" altLang="zh-CN" sz="1500" b="1">
                  <a:solidFill>
                    <a:schemeClr val="bg1"/>
                  </a:solidFill>
                  <a:latin typeface="Segoe UI Light" pitchFamily="34" charset="0"/>
                  <a:ea typeface="专业字体设计服务/WWW.ZTSGC.COM/" pitchFamily="2" charset="-122"/>
                </a:rPr>
                <a:pPr algn="ctr"/>
                <a:t>20</a:t>
              </a:fld>
              <a:endParaRPr lang="zh-CN" altLang="en-US" sz="1500" b="1" dirty="0">
                <a:solidFill>
                  <a:schemeClr val="bg1"/>
                </a:solidFill>
                <a:latin typeface="Segoe UI Light" pitchFamily="34" charset="0"/>
                <a:ea typeface="专业字体设计服务/WWW.ZTSGC.COM/" pitchFamily="2" charset="-122"/>
              </a:endParaRPr>
            </a:p>
          </p:txBody>
        </p:sp>
      </p:grpSp>
    </p:spTree>
    <p:extLst>
      <p:ext uri="{BB962C8B-B14F-4D97-AF65-F5344CB8AC3E}">
        <p14:creationId xmlns:p14="http://schemas.microsoft.com/office/powerpoint/2010/main" val="286111627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p:tgtEl>
                                          <p:spTgt spid="77"/>
                                        </p:tgtEl>
                                        <p:attrNameLst>
                                          <p:attrName>ppt_y</p:attrName>
                                        </p:attrNameLst>
                                      </p:cBhvr>
                                      <p:tavLst>
                                        <p:tav tm="0">
                                          <p:val>
                                            <p:strVal val="#ppt_y-#ppt_h*1.125000"/>
                                          </p:val>
                                        </p:tav>
                                        <p:tav tm="100000">
                                          <p:val>
                                            <p:strVal val="#ppt_y"/>
                                          </p:val>
                                        </p:tav>
                                      </p:tavLst>
                                    </p:anim>
                                    <p:animEffect transition="in" filter="wipe(down)">
                                      <p:cBhvr>
                                        <p:cTn id="8" dur="500"/>
                                        <p:tgtEl>
                                          <p:spTgt spid="77"/>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500"/>
                                        <p:tgtEl>
                                          <p:spTgt spid="34"/>
                                        </p:tgtEl>
                                        <p:attrNameLst>
                                          <p:attrName>ppt_y</p:attrName>
                                        </p:attrNameLst>
                                      </p:cBhvr>
                                      <p:tavLst>
                                        <p:tav tm="0">
                                          <p:val>
                                            <p:strVal val="#ppt_y-#ppt_h*1.125000"/>
                                          </p:val>
                                        </p:tav>
                                        <p:tav tm="100000">
                                          <p:val>
                                            <p:strVal val="#ppt_y"/>
                                          </p:val>
                                        </p:tav>
                                      </p:tavLst>
                                    </p:anim>
                                    <p:animEffect transition="in" filter="wipe(down)">
                                      <p:cBhvr>
                                        <p:cTn id="13" dur="500"/>
                                        <p:tgtEl>
                                          <p:spTgt spid="34"/>
                                        </p:tgtEl>
                                      </p:cBhvr>
                                    </p:animEffect>
                                  </p:childTnLst>
                                </p:cTn>
                              </p:par>
                            </p:childTnLst>
                          </p:cTn>
                        </p:par>
                        <p:par>
                          <p:cTn id="14" fill="hold">
                            <p:stCondLst>
                              <p:cond delay="1000"/>
                            </p:stCondLst>
                            <p:childTnLst>
                              <p:par>
                                <p:cTn id="15" presetID="12" presetClass="entr" presetSubtype="1"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p:tgtEl>
                                          <p:spTgt spid="37"/>
                                        </p:tgtEl>
                                        <p:attrNameLst>
                                          <p:attrName>ppt_y</p:attrName>
                                        </p:attrNameLst>
                                      </p:cBhvr>
                                      <p:tavLst>
                                        <p:tav tm="0">
                                          <p:val>
                                            <p:strVal val="#ppt_y-#ppt_h*1.125000"/>
                                          </p:val>
                                        </p:tav>
                                        <p:tav tm="100000">
                                          <p:val>
                                            <p:strVal val="#ppt_y"/>
                                          </p:val>
                                        </p:tav>
                                      </p:tavLst>
                                    </p:anim>
                                    <p:animEffect transition="in" filter="wipe(down)">
                                      <p:cBhvr>
                                        <p:cTn id="18" dur="500"/>
                                        <p:tgtEl>
                                          <p:spTgt spid="37"/>
                                        </p:tgtEl>
                                      </p:cBhvr>
                                    </p:animEffect>
                                  </p:childTnLst>
                                </p:cTn>
                              </p:par>
                            </p:childTnLst>
                          </p:cTn>
                        </p:par>
                        <p:par>
                          <p:cTn id="19" fill="hold">
                            <p:stCondLst>
                              <p:cond delay="1500"/>
                            </p:stCondLst>
                            <p:childTnLst>
                              <p:par>
                                <p:cTn id="20" presetID="12" presetClass="entr" presetSubtype="1"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additive="base">
                                        <p:cTn id="22" dur="500"/>
                                        <p:tgtEl>
                                          <p:spTgt spid="40"/>
                                        </p:tgtEl>
                                        <p:attrNameLst>
                                          <p:attrName>ppt_y</p:attrName>
                                        </p:attrNameLst>
                                      </p:cBhvr>
                                      <p:tavLst>
                                        <p:tav tm="0">
                                          <p:val>
                                            <p:strVal val="#ppt_y-#ppt_h*1.125000"/>
                                          </p:val>
                                        </p:tav>
                                        <p:tav tm="100000">
                                          <p:val>
                                            <p:strVal val="#ppt_y"/>
                                          </p:val>
                                        </p:tav>
                                      </p:tavLst>
                                    </p:anim>
                                    <p:animEffect transition="in" filter="wipe(down)">
                                      <p:cBhvr>
                                        <p:cTn id="23" dur="500"/>
                                        <p:tgtEl>
                                          <p:spTgt spid="40"/>
                                        </p:tgtEl>
                                      </p:cBhvr>
                                    </p:animEffect>
                                  </p:childTnLst>
                                </p:cTn>
                              </p:par>
                            </p:childTnLst>
                          </p:cTn>
                        </p:par>
                        <p:par>
                          <p:cTn id="24" fill="hold">
                            <p:stCondLst>
                              <p:cond delay="2000"/>
                            </p:stCondLst>
                            <p:childTnLst>
                              <p:par>
                                <p:cTn id="25" presetID="12" presetClass="entr" presetSubtype="1"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p:tgtEl>
                                          <p:spTgt spid="55"/>
                                        </p:tgtEl>
                                        <p:attrNameLst>
                                          <p:attrName>ppt_y</p:attrName>
                                        </p:attrNameLst>
                                      </p:cBhvr>
                                      <p:tavLst>
                                        <p:tav tm="0">
                                          <p:val>
                                            <p:strVal val="#ppt_y-#ppt_h*1.125000"/>
                                          </p:val>
                                        </p:tav>
                                        <p:tav tm="100000">
                                          <p:val>
                                            <p:strVal val="#ppt_y"/>
                                          </p:val>
                                        </p:tav>
                                      </p:tavLst>
                                    </p:anim>
                                    <p:animEffect transition="in" filter="wipe(down)">
                                      <p:cBhvr>
                                        <p:cTn id="28" dur="500"/>
                                        <p:tgtEl>
                                          <p:spTgt spid="55"/>
                                        </p:tgtEl>
                                      </p:cBhvr>
                                    </p:animEffect>
                                  </p:childTnLst>
                                </p:cTn>
                              </p:par>
                            </p:childTnLst>
                          </p:cTn>
                        </p:par>
                        <p:par>
                          <p:cTn id="29" fill="hold">
                            <p:stCondLst>
                              <p:cond delay="2500"/>
                            </p:stCondLst>
                            <p:childTnLst>
                              <p:par>
                                <p:cTn id="30" presetID="12" presetClass="entr" presetSubtype="1" fill="hold" nodeType="after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additive="base">
                                        <p:cTn id="32" dur="500"/>
                                        <p:tgtEl>
                                          <p:spTgt spid="58"/>
                                        </p:tgtEl>
                                        <p:attrNameLst>
                                          <p:attrName>ppt_y</p:attrName>
                                        </p:attrNameLst>
                                      </p:cBhvr>
                                      <p:tavLst>
                                        <p:tav tm="0">
                                          <p:val>
                                            <p:strVal val="#ppt_y-#ppt_h*1.125000"/>
                                          </p:val>
                                        </p:tav>
                                        <p:tav tm="100000">
                                          <p:val>
                                            <p:strVal val="#ppt_y"/>
                                          </p:val>
                                        </p:tav>
                                      </p:tavLst>
                                    </p:anim>
                                    <p:animEffect transition="in" filter="wipe(down)">
                                      <p:cBhvr>
                                        <p:cTn id="33" dur="500"/>
                                        <p:tgtEl>
                                          <p:spTgt spid="58"/>
                                        </p:tgtEl>
                                      </p:cBhvr>
                                    </p:animEffect>
                                  </p:childTnLst>
                                </p:cTn>
                              </p:par>
                            </p:childTnLst>
                          </p:cTn>
                        </p:par>
                        <p:par>
                          <p:cTn id="34" fill="hold">
                            <p:stCondLst>
                              <p:cond delay="3000"/>
                            </p:stCondLst>
                            <p:childTnLst>
                              <p:par>
                                <p:cTn id="35" presetID="12" presetClass="entr" presetSubtype="1" fill="hold" nodeType="afterEffect">
                                  <p:stCondLst>
                                    <p:cond delay="0"/>
                                  </p:stCondLst>
                                  <p:childTnLst>
                                    <p:set>
                                      <p:cBhvr>
                                        <p:cTn id="36" dur="1" fill="hold">
                                          <p:stCondLst>
                                            <p:cond delay="0"/>
                                          </p:stCondLst>
                                        </p:cTn>
                                        <p:tgtEl>
                                          <p:spTgt spid="61"/>
                                        </p:tgtEl>
                                        <p:attrNameLst>
                                          <p:attrName>style.visibility</p:attrName>
                                        </p:attrNameLst>
                                      </p:cBhvr>
                                      <p:to>
                                        <p:strVal val="visible"/>
                                      </p:to>
                                    </p:set>
                                    <p:anim calcmode="lin" valueType="num">
                                      <p:cBhvr additive="base">
                                        <p:cTn id="37" dur="500"/>
                                        <p:tgtEl>
                                          <p:spTgt spid="61"/>
                                        </p:tgtEl>
                                        <p:attrNameLst>
                                          <p:attrName>ppt_y</p:attrName>
                                        </p:attrNameLst>
                                      </p:cBhvr>
                                      <p:tavLst>
                                        <p:tav tm="0">
                                          <p:val>
                                            <p:strVal val="#ppt_y-#ppt_h*1.125000"/>
                                          </p:val>
                                        </p:tav>
                                        <p:tav tm="100000">
                                          <p:val>
                                            <p:strVal val="#ppt_y"/>
                                          </p:val>
                                        </p:tav>
                                      </p:tavLst>
                                    </p:anim>
                                    <p:animEffect transition="in" filter="wipe(down)">
                                      <p:cBhvr>
                                        <p:cTn id="38" dur="500"/>
                                        <p:tgtEl>
                                          <p:spTgt spid="61"/>
                                        </p:tgtEl>
                                      </p:cBhvr>
                                    </p:animEffect>
                                  </p:childTnLst>
                                </p:cTn>
                              </p:par>
                            </p:childTnLst>
                          </p:cTn>
                        </p:par>
                        <p:par>
                          <p:cTn id="39" fill="hold">
                            <p:stCondLst>
                              <p:cond delay="3500"/>
                            </p:stCondLst>
                            <p:childTnLst>
                              <p:par>
                                <p:cTn id="40" presetID="12" presetClass="entr" presetSubtype="1" fill="hold" nodeType="afterEffect">
                                  <p:stCondLst>
                                    <p:cond delay="0"/>
                                  </p:stCondLst>
                                  <p:childTnLst>
                                    <p:set>
                                      <p:cBhvr>
                                        <p:cTn id="41" dur="1" fill="hold">
                                          <p:stCondLst>
                                            <p:cond delay="0"/>
                                          </p:stCondLst>
                                        </p:cTn>
                                        <p:tgtEl>
                                          <p:spTgt spid="64"/>
                                        </p:tgtEl>
                                        <p:attrNameLst>
                                          <p:attrName>style.visibility</p:attrName>
                                        </p:attrNameLst>
                                      </p:cBhvr>
                                      <p:to>
                                        <p:strVal val="visible"/>
                                      </p:to>
                                    </p:set>
                                    <p:anim calcmode="lin" valueType="num">
                                      <p:cBhvr additive="base">
                                        <p:cTn id="42" dur="500"/>
                                        <p:tgtEl>
                                          <p:spTgt spid="64"/>
                                        </p:tgtEl>
                                        <p:attrNameLst>
                                          <p:attrName>ppt_y</p:attrName>
                                        </p:attrNameLst>
                                      </p:cBhvr>
                                      <p:tavLst>
                                        <p:tav tm="0">
                                          <p:val>
                                            <p:strVal val="#ppt_y-#ppt_h*1.125000"/>
                                          </p:val>
                                        </p:tav>
                                        <p:tav tm="100000">
                                          <p:val>
                                            <p:strVal val="#ppt_y"/>
                                          </p:val>
                                        </p:tav>
                                      </p:tavLst>
                                    </p:anim>
                                    <p:animEffect transition="in" filter="wipe(down)">
                                      <p:cBhvr>
                                        <p:cTn id="43" dur="500"/>
                                        <p:tgtEl>
                                          <p:spTgt spid="64"/>
                                        </p:tgtEl>
                                      </p:cBhvr>
                                    </p:animEffect>
                                  </p:childTnLst>
                                </p:cTn>
                              </p:par>
                            </p:childTnLst>
                          </p:cTn>
                        </p:par>
                        <p:par>
                          <p:cTn id="44" fill="hold">
                            <p:stCondLst>
                              <p:cond delay="4000"/>
                            </p:stCondLst>
                            <p:childTnLst>
                              <p:par>
                                <p:cTn id="45" presetID="12" presetClass="entr" presetSubtype="1" fill="hold" nodeType="afterEffect">
                                  <p:stCondLst>
                                    <p:cond delay="0"/>
                                  </p:stCondLst>
                                  <p:childTnLst>
                                    <p:set>
                                      <p:cBhvr>
                                        <p:cTn id="46" dur="1" fill="hold">
                                          <p:stCondLst>
                                            <p:cond delay="0"/>
                                          </p:stCondLst>
                                        </p:cTn>
                                        <p:tgtEl>
                                          <p:spTgt spid="67"/>
                                        </p:tgtEl>
                                        <p:attrNameLst>
                                          <p:attrName>style.visibility</p:attrName>
                                        </p:attrNameLst>
                                      </p:cBhvr>
                                      <p:to>
                                        <p:strVal val="visible"/>
                                      </p:to>
                                    </p:set>
                                    <p:anim calcmode="lin" valueType="num">
                                      <p:cBhvr additive="base">
                                        <p:cTn id="47" dur="500"/>
                                        <p:tgtEl>
                                          <p:spTgt spid="67"/>
                                        </p:tgtEl>
                                        <p:attrNameLst>
                                          <p:attrName>ppt_y</p:attrName>
                                        </p:attrNameLst>
                                      </p:cBhvr>
                                      <p:tavLst>
                                        <p:tav tm="0">
                                          <p:val>
                                            <p:strVal val="#ppt_y-#ppt_h*1.125000"/>
                                          </p:val>
                                        </p:tav>
                                        <p:tav tm="100000">
                                          <p:val>
                                            <p:strVal val="#ppt_y"/>
                                          </p:val>
                                        </p:tav>
                                      </p:tavLst>
                                    </p:anim>
                                    <p:animEffect transition="in" filter="wipe(down)">
                                      <p:cBhvr>
                                        <p:cTn id="48" dur="500"/>
                                        <p:tgtEl>
                                          <p:spTgt spid="67"/>
                                        </p:tgtEl>
                                      </p:cBhvr>
                                    </p:animEffect>
                                  </p:childTnLst>
                                </p:cTn>
                              </p:par>
                            </p:childTnLst>
                          </p:cTn>
                        </p:par>
                        <p:par>
                          <p:cTn id="49" fill="hold">
                            <p:stCondLst>
                              <p:cond delay="4500"/>
                            </p:stCondLst>
                            <p:childTnLst>
                              <p:par>
                                <p:cTn id="50" presetID="12" presetClass="entr" presetSubtype="1" fill="hold" nodeType="afterEffect">
                                  <p:stCondLst>
                                    <p:cond delay="0"/>
                                  </p:stCondLst>
                                  <p:childTnLst>
                                    <p:set>
                                      <p:cBhvr>
                                        <p:cTn id="51" dur="1" fill="hold">
                                          <p:stCondLst>
                                            <p:cond delay="0"/>
                                          </p:stCondLst>
                                        </p:cTn>
                                        <p:tgtEl>
                                          <p:spTgt spid="70"/>
                                        </p:tgtEl>
                                        <p:attrNameLst>
                                          <p:attrName>style.visibility</p:attrName>
                                        </p:attrNameLst>
                                      </p:cBhvr>
                                      <p:to>
                                        <p:strVal val="visible"/>
                                      </p:to>
                                    </p:set>
                                    <p:anim calcmode="lin" valueType="num">
                                      <p:cBhvr additive="base">
                                        <p:cTn id="52" dur="500"/>
                                        <p:tgtEl>
                                          <p:spTgt spid="70"/>
                                        </p:tgtEl>
                                        <p:attrNameLst>
                                          <p:attrName>ppt_y</p:attrName>
                                        </p:attrNameLst>
                                      </p:cBhvr>
                                      <p:tavLst>
                                        <p:tav tm="0">
                                          <p:val>
                                            <p:strVal val="#ppt_y-#ppt_h*1.125000"/>
                                          </p:val>
                                        </p:tav>
                                        <p:tav tm="100000">
                                          <p:val>
                                            <p:strVal val="#ppt_y"/>
                                          </p:val>
                                        </p:tav>
                                      </p:tavLst>
                                    </p:anim>
                                    <p:animEffect transition="in" filter="wipe(down)">
                                      <p:cBhvr>
                                        <p:cTn id="53" dur="500"/>
                                        <p:tgtEl>
                                          <p:spTgt spid="70"/>
                                        </p:tgtEl>
                                      </p:cBhvr>
                                    </p:animEffect>
                                  </p:childTnLst>
                                </p:cTn>
                              </p:par>
                            </p:childTnLst>
                          </p:cTn>
                        </p:par>
                        <p:par>
                          <p:cTn id="54" fill="hold">
                            <p:stCondLst>
                              <p:cond delay="5000"/>
                            </p:stCondLst>
                            <p:childTnLst>
                              <p:par>
                                <p:cTn id="55" presetID="12" presetClass="entr" presetSubtype="1" fill="hold" nodeType="afterEffect">
                                  <p:stCondLst>
                                    <p:cond delay="0"/>
                                  </p:stCondLst>
                                  <p:childTnLst>
                                    <p:set>
                                      <p:cBhvr>
                                        <p:cTn id="56" dur="1" fill="hold">
                                          <p:stCondLst>
                                            <p:cond delay="0"/>
                                          </p:stCondLst>
                                        </p:cTn>
                                        <p:tgtEl>
                                          <p:spTgt spid="74"/>
                                        </p:tgtEl>
                                        <p:attrNameLst>
                                          <p:attrName>style.visibility</p:attrName>
                                        </p:attrNameLst>
                                      </p:cBhvr>
                                      <p:to>
                                        <p:strVal val="visible"/>
                                      </p:to>
                                    </p:set>
                                    <p:anim calcmode="lin" valueType="num">
                                      <p:cBhvr additive="base">
                                        <p:cTn id="57" dur="500"/>
                                        <p:tgtEl>
                                          <p:spTgt spid="74"/>
                                        </p:tgtEl>
                                        <p:attrNameLst>
                                          <p:attrName>ppt_y</p:attrName>
                                        </p:attrNameLst>
                                      </p:cBhvr>
                                      <p:tavLst>
                                        <p:tav tm="0">
                                          <p:val>
                                            <p:strVal val="#ppt_y-#ppt_h*1.125000"/>
                                          </p:val>
                                        </p:tav>
                                        <p:tav tm="100000">
                                          <p:val>
                                            <p:strVal val="#ppt_y"/>
                                          </p:val>
                                        </p:tav>
                                      </p:tavLst>
                                    </p:anim>
                                    <p:animEffect transition="in" filter="wipe(down)">
                                      <p:cBhvr>
                                        <p:cTn id="58" dur="500"/>
                                        <p:tgtEl>
                                          <p:spTgt spid="74"/>
                                        </p:tgtEl>
                                      </p:cBhvr>
                                    </p:animEffect>
                                  </p:childTnLst>
                                </p:cTn>
                              </p:par>
                            </p:childTnLst>
                          </p:cTn>
                        </p:par>
                        <p:par>
                          <p:cTn id="59" fill="hold">
                            <p:stCondLst>
                              <p:cond delay="5500"/>
                            </p:stCondLst>
                            <p:childTnLst>
                              <p:par>
                                <p:cTn id="60" presetID="12" presetClass="entr" presetSubtype="1" fill="hold" nodeType="afterEffect">
                                  <p:stCondLst>
                                    <p:cond delay="0"/>
                                  </p:stCondLst>
                                  <p:childTnLst>
                                    <p:set>
                                      <p:cBhvr>
                                        <p:cTn id="61" dur="1" fill="hold">
                                          <p:stCondLst>
                                            <p:cond delay="0"/>
                                          </p:stCondLst>
                                        </p:cTn>
                                        <p:tgtEl>
                                          <p:spTgt spid="87"/>
                                        </p:tgtEl>
                                        <p:attrNameLst>
                                          <p:attrName>style.visibility</p:attrName>
                                        </p:attrNameLst>
                                      </p:cBhvr>
                                      <p:to>
                                        <p:strVal val="visible"/>
                                      </p:to>
                                    </p:set>
                                    <p:anim calcmode="lin" valueType="num">
                                      <p:cBhvr additive="base">
                                        <p:cTn id="62" dur="500"/>
                                        <p:tgtEl>
                                          <p:spTgt spid="87"/>
                                        </p:tgtEl>
                                        <p:attrNameLst>
                                          <p:attrName>ppt_y</p:attrName>
                                        </p:attrNameLst>
                                      </p:cBhvr>
                                      <p:tavLst>
                                        <p:tav tm="0">
                                          <p:val>
                                            <p:strVal val="#ppt_y-#ppt_h*1.125000"/>
                                          </p:val>
                                        </p:tav>
                                        <p:tav tm="100000">
                                          <p:val>
                                            <p:strVal val="#ppt_y"/>
                                          </p:val>
                                        </p:tav>
                                      </p:tavLst>
                                    </p:anim>
                                    <p:animEffect transition="in" filter="wipe(down)">
                                      <p:cBhvr>
                                        <p:cTn id="63"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0" y="687070"/>
            <a:ext cx="12192965" cy="694056"/>
            <a:chOff x="0" y="623570"/>
            <a:chExt cx="12192965" cy="694056"/>
          </a:xfrm>
        </p:grpSpPr>
        <p:cxnSp>
          <p:nvCxnSpPr>
            <p:cNvPr id="44" name="直接连接符 43"/>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sp>
        <p:nvSpPr>
          <p:cNvPr id="53" name="文本框 52"/>
          <p:cNvSpPr txBox="1"/>
          <p:nvPr/>
        </p:nvSpPr>
        <p:spPr>
          <a:xfrm>
            <a:off x="625261" y="302189"/>
            <a:ext cx="7749481" cy="523220"/>
          </a:xfrm>
          <a:prstGeom prst="rect">
            <a:avLst/>
          </a:prstGeom>
          <a:noFill/>
        </p:spPr>
        <p:txBody>
          <a:bodyPr wrap="square" rtlCol="0">
            <a:spAutoFit/>
            <a:scene3d>
              <a:camera prst="orthographicFront"/>
              <a:lightRig rig="threePt" dir="t"/>
            </a:scene3d>
            <a:sp3d contourW="12700"/>
          </a:bodyPr>
          <a:lstStyle>
            <a:defPPr>
              <a:defRPr lang="zh-CN"/>
            </a:defPPr>
            <a:lvl1pPr lvl="0">
              <a:defRPr sz="2800">
                <a:solidFill>
                  <a:prstClr val="white"/>
                </a:solidFill>
                <a:latin typeface="華康華綜體W5(P)" panose="020B0500000000000000" pitchFamily="34" charset="-120"/>
                <a:ea typeface="華康華綜體W5(P)" panose="020B0500000000000000" pitchFamily="34" charset="-120"/>
              </a:defRPr>
            </a:lvl1pPr>
          </a:lstStyle>
          <a:p>
            <a:r>
              <a:rPr lang="zh-TW" altLang="en-US" dirty="0"/>
              <a:t>區塊鏈相關影片</a:t>
            </a:r>
          </a:p>
        </p:txBody>
      </p:sp>
      <p:grpSp>
        <p:nvGrpSpPr>
          <p:cNvPr id="77" name="组合 76"/>
          <p:cNvGrpSpPr/>
          <p:nvPr/>
        </p:nvGrpSpPr>
        <p:grpSpPr>
          <a:xfrm>
            <a:off x="158174" y="1210471"/>
            <a:ext cx="5784209" cy="687100"/>
            <a:chOff x="874713" y="3325188"/>
            <a:chExt cx="3066080" cy="696607"/>
          </a:xfrm>
        </p:grpSpPr>
        <p:sp>
          <p:nvSpPr>
            <p:cNvPr id="78" name="矩形 77"/>
            <p:cNvSpPr/>
            <p:nvPr/>
          </p:nvSpPr>
          <p:spPr>
            <a:xfrm>
              <a:off x="874713" y="3690192"/>
              <a:ext cx="2968755" cy="331603"/>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sz="1400" dirty="0">
                  <a:hlinkClick r:id="rId3"/>
                </a:rPr>
                <a:t>https://www.youtube.com/watch?v=l9VdWoavmhE</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79" name="矩形 78"/>
            <p:cNvSpPr/>
            <p:nvPr/>
          </p:nvSpPr>
          <p:spPr>
            <a:xfrm>
              <a:off x="874713" y="3325188"/>
              <a:ext cx="3066080" cy="401615"/>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b="1" dirty="0">
                  <a:solidFill>
                    <a:prstClr val="white"/>
                  </a:solidFill>
                </a:rPr>
                <a:t>《《</a:t>
              </a:r>
              <a:r>
                <a:rPr lang="zh-TW" altLang="en-US" b="1" dirty="0">
                  <a:solidFill>
                    <a:prstClr val="white"/>
                  </a:solidFill>
                </a:rPr>
                <a:t>解碼區塊鏈 第 </a:t>
              </a:r>
              <a:r>
                <a:rPr lang="en-US" altLang="zh-TW" b="1" dirty="0">
                  <a:solidFill>
                    <a:prstClr val="white"/>
                  </a:solidFill>
                </a:rPr>
                <a:t>13 </a:t>
              </a:r>
              <a:r>
                <a:rPr lang="zh-TW" altLang="en-US" b="1" dirty="0">
                  <a:solidFill>
                    <a:prstClr val="white"/>
                  </a:solidFill>
                </a:rPr>
                <a:t>集</a:t>
              </a:r>
              <a:r>
                <a:rPr lang="en-US" altLang="zh-TW" b="1" dirty="0">
                  <a:solidFill>
                    <a:prstClr val="white"/>
                  </a:solidFill>
                </a:rPr>
                <a:t>》 </a:t>
              </a:r>
              <a:r>
                <a:rPr lang="zh-TW" altLang="en-US" b="1" dirty="0">
                  <a:solidFill>
                    <a:prstClr val="white"/>
                  </a:solidFill>
                </a:rPr>
                <a:t>金融監理 資安風控新藍海</a:t>
              </a:r>
              <a:endParaRPr kumimoji="0" lang="zh-CN" altLang="en-US" b="1"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34" name="组合 76">
            <a:extLst>
              <a:ext uri="{FF2B5EF4-FFF2-40B4-BE49-F238E27FC236}">
                <a16:creationId xmlns:a16="http://schemas.microsoft.com/office/drawing/2014/main" id="{5BBB944C-D058-48BB-8579-87A08E17AF0E}"/>
              </a:ext>
            </a:extLst>
          </p:cNvPr>
          <p:cNvGrpSpPr/>
          <p:nvPr/>
        </p:nvGrpSpPr>
        <p:grpSpPr>
          <a:xfrm>
            <a:off x="158172" y="2170282"/>
            <a:ext cx="6503883" cy="945633"/>
            <a:chOff x="874712" y="3325188"/>
            <a:chExt cx="3447563" cy="958717"/>
          </a:xfrm>
        </p:grpSpPr>
        <p:sp>
          <p:nvSpPr>
            <p:cNvPr id="35" name="矩形 34">
              <a:extLst>
                <a:ext uri="{FF2B5EF4-FFF2-40B4-BE49-F238E27FC236}">
                  <a16:creationId xmlns:a16="http://schemas.microsoft.com/office/drawing/2014/main" id="{059D5B73-861A-4D72-AA35-FFD3824C5F4D}"/>
                </a:ext>
              </a:extLst>
            </p:cNvPr>
            <p:cNvSpPr/>
            <p:nvPr/>
          </p:nvSpPr>
          <p:spPr>
            <a:xfrm>
              <a:off x="874713" y="3690192"/>
              <a:ext cx="2968755" cy="593713"/>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sz="1400" dirty="0">
                  <a:hlinkClick r:id="rId4"/>
                </a:rPr>
                <a:t>https://www.youtube.com/watch?v=wt3bqb8ZqOo</a:t>
              </a:r>
              <a:endParaRPr lang="en-US" altLang="zh-TW" sz="1400" dirty="0"/>
            </a:p>
            <a:p>
              <a:pPr lvl="0" algn="just">
                <a:lnSpc>
                  <a:spcPct val="120000"/>
                </a:lnSpc>
                <a:defRPr/>
              </a:pP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36" name="矩形 35">
              <a:extLst>
                <a:ext uri="{FF2B5EF4-FFF2-40B4-BE49-F238E27FC236}">
                  <a16:creationId xmlns:a16="http://schemas.microsoft.com/office/drawing/2014/main" id="{80D879D3-FE67-41E8-B71E-0F5B9689BB16}"/>
                </a:ext>
              </a:extLst>
            </p:cNvPr>
            <p:cNvSpPr/>
            <p:nvPr/>
          </p:nvSpPr>
          <p:spPr>
            <a:xfrm>
              <a:off x="874712" y="3325188"/>
              <a:ext cx="3447563" cy="401615"/>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b="1" dirty="0">
                  <a:solidFill>
                    <a:prstClr val="white"/>
                  </a:solidFill>
                </a:rPr>
                <a:t>《</a:t>
              </a:r>
              <a:r>
                <a:rPr lang="zh-TW" altLang="en-US" b="1" dirty="0">
                  <a:solidFill>
                    <a:prstClr val="white"/>
                  </a:solidFill>
                </a:rPr>
                <a:t>解碼區塊鏈 第 </a:t>
              </a:r>
              <a:r>
                <a:rPr lang="en-US" altLang="zh-TW" b="1" dirty="0">
                  <a:solidFill>
                    <a:prstClr val="white"/>
                  </a:solidFill>
                </a:rPr>
                <a:t>14 </a:t>
              </a:r>
              <a:r>
                <a:rPr lang="zh-TW" altLang="en-US" b="1" dirty="0">
                  <a:solidFill>
                    <a:prstClr val="white"/>
                  </a:solidFill>
                </a:rPr>
                <a:t>集</a:t>
              </a:r>
              <a:r>
                <a:rPr lang="en-US" altLang="zh-TW" b="1" dirty="0">
                  <a:solidFill>
                    <a:prstClr val="white"/>
                  </a:solidFill>
                </a:rPr>
                <a:t>》 </a:t>
              </a:r>
              <a:r>
                <a:rPr lang="zh-TW" altLang="en-US" b="1" dirty="0">
                  <a:solidFill>
                    <a:prstClr val="white"/>
                  </a:solidFill>
                </a:rPr>
                <a:t>區塊鏈遇上 </a:t>
              </a:r>
              <a:r>
                <a:rPr lang="en-US" altLang="zh-TW" b="1" dirty="0">
                  <a:solidFill>
                    <a:prstClr val="white"/>
                  </a:solidFill>
                </a:rPr>
                <a:t>GDPR </a:t>
              </a:r>
              <a:r>
                <a:rPr lang="zh-TW" altLang="en-US" b="1" dirty="0">
                  <a:solidFill>
                    <a:prstClr val="white"/>
                  </a:solidFill>
                </a:rPr>
                <a:t>阻力或助力？</a:t>
              </a:r>
              <a:endParaRPr kumimoji="0" lang="zh-CN" altLang="en-US" b="1"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37" name="组合 76">
            <a:extLst>
              <a:ext uri="{FF2B5EF4-FFF2-40B4-BE49-F238E27FC236}">
                <a16:creationId xmlns:a16="http://schemas.microsoft.com/office/drawing/2014/main" id="{77294057-1D8D-44E0-A698-A3226A9B58CE}"/>
              </a:ext>
            </a:extLst>
          </p:cNvPr>
          <p:cNvGrpSpPr/>
          <p:nvPr/>
        </p:nvGrpSpPr>
        <p:grpSpPr>
          <a:xfrm>
            <a:off x="158174" y="2998418"/>
            <a:ext cx="5600604" cy="687100"/>
            <a:chOff x="874713" y="3325188"/>
            <a:chExt cx="2968755" cy="696607"/>
          </a:xfrm>
        </p:grpSpPr>
        <p:sp>
          <p:nvSpPr>
            <p:cNvPr id="38" name="矩形 37">
              <a:extLst>
                <a:ext uri="{FF2B5EF4-FFF2-40B4-BE49-F238E27FC236}">
                  <a16:creationId xmlns:a16="http://schemas.microsoft.com/office/drawing/2014/main" id="{AD86B67D-43B4-4D97-B149-0642F6499E95}"/>
                </a:ext>
              </a:extLst>
            </p:cNvPr>
            <p:cNvSpPr/>
            <p:nvPr/>
          </p:nvSpPr>
          <p:spPr>
            <a:xfrm>
              <a:off x="874713" y="3690192"/>
              <a:ext cx="2968755" cy="331603"/>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sz="1400" dirty="0">
                  <a:hlinkClick r:id="rId5"/>
                </a:rPr>
                <a:t>https://www.youtube.com/watch?v=ddmukkUKS0A</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39" name="矩形 38">
              <a:extLst>
                <a:ext uri="{FF2B5EF4-FFF2-40B4-BE49-F238E27FC236}">
                  <a16:creationId xmlns:a16="http://schemas.microsoft.com/office/drawing/2014/main" id="{66C90F06-4AFD-4F32-A7A3-F7A31EF1DC81}"/>
                </a:ext>
              </a:extLst>
            </p:cNvPr>
            <p:cNvSpPr/>
            <p:nvPr/>
          </p:nvSpPr>
          <p:spPr>
            <a:xfrm>
              <a:off x="874713" y="3325188"/>
              <a:ext cx="2894647" cy="401615"/>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b="1" dirty="0">
                  <a:solidFill>
                    <a:prstClr val="white"/>
                  </a:solidFill>
                </a:rPr>
                <a:t>《</a:t>
              </a:r>
              <a:r>
                <a:rPr lang="zh-TW" altLang="en-US" b="1" dirty="0">
                  <a:solidFill>
                    <a:prstClr val="white"/>
                  </a:solidFill>
                </a:rPr>
                <a:t>解碼區塊鏈 第 </a:t>
              </a:r>
              <a:r>
                <a:rPr lang="en-US" altLang="zh-TW" b="1" dirty="0">
                  <a:solidFill>
                    <a:prstClr val="white"/>
                  </a:solidFill>
                </a:rPr>
                <a:t>15 </a:t>
              </a:r>
              <a:r>
                <a:rPr lang="zh-TW" altLang="en-US" b="1" dirty="0">
                  <a:solidFill>
                    <a:prstClr val="white"/>
                  </a:solidFill>
                </a:rPr>
                <a:t>集</a:t>
              </a:r>
              <a:r>
                <a:rPr lang="en-US" altLang="zh-TW" b="1" dirty="0">
                  <a:solidFill>
                    <a:prstClr val="white"/>
                  </a:solidFill>
                </a:rPr>
                <a:t>》 </a:t>
              </a:r>
              <a:r>
                <a:rPr lang="zh-TW" altLang="en-US" b="1" dirty="0">
                  <a:solidFill>
                    <a:prstClr val="white"/>
                  </a:solidFill>
                </a:rPr>
                <a:t>區塊鏈生活圈 點數新經濟</a:t>
              </a:r>
              <a:endParaRPr kumimoji="0" lang="zh-CN" altLang="en-US" b="1"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40" name="组合 76">
            <a:extLst>
              <a:ext uri="{FF2B5EF4-FFF2-40B4-BE49-F238E27FC236}">
                <a16:creationId xmlns:a16="http://schemas.microsoft.com/office/drawing/2014/main" id="{B8937E31-E739-4B3D-8A35-FB3B6478F6C1}"/>
              </a:ext>
            </a:extLst>
          </p:cNvPr>
          <p:cNvGrpSpPr/>
          <p:nvPr/>
        </p:nvGrpSpPr>
        <p:grpSpPr>
          <a:xfrm>
            <a:off x="158174" y="3936052"/>
            <a:ext cx="6414856" cy="945632"/>
            <a:chOff x="874713" y="3325188"/>
            <a:chExt cx="3400372" cy="958718"/>
          </a:xfrm>
        </p:grpSpPr>
        <p:sp>
          <p:nvSpPr>
            <p:cNvPr id="41" name="矩形 40">
              <a:extLst>
                <a:ext uri="{FF2B5EF4-FFF2-40B4-BE49-F238E27FC236}">
                  <a16:creationId xmlns:a16="http://schemas.microsoft.com/office/drawing/2014/main" id="{B9B736F6-6F89-436A-B68B-4435E43A2F9D}"/>
                </a:ext>
              </a:extLst>
            </p:cNvPr>
            <p:cNvSpPr/>
            <p:nvPr/>
          </p:nvSpPr>
          <p:spPr>
            <a:xfrm>
              <a:off x="874713" y="3690192"/>
              <a:ext cx="3400372" cy="593714"/>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sz="1400" dirty="0">
                  <a:hlinkClick r:id="rId6"/>
                </a:rPr>
                <a:t>https://www.youtube.com/watch?v=eDvj0aCpJ4Q</a:t>
              </a:r>
              <a:endParaRPr lang="en-US" altLang="zh-TW" sz="1400" dirty="0"/>
            </a:p>
            <a:p>
              <a:pPr lvl="0" algn="just">
                <a:lnSpc>
                  <a:spcPct val="120000"/>
                </a:lnSpc>
                <a:defRPr/>
              </a:pP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2" name="矩形 41">
              <a:extLst>
                <a:ext uri="{FF2B5EF4-FFF2-40B4-BE49-F238E27FC236}">
                  <a16:creationId xmlns:a16="http://schemas.microsoft.com/office/drawing/2014/main" id="{588E6CAB-79E8-42EF-A140-08E243DBB48F}"/>
                </a:ext>
              </a:extLst>
            </p:cNvPr>
            <p:cNvSpPr/>
            <p:nvPr/>
          </p:nvSpPr>
          <p:spPr>
            <a:xfrm>
              <a:off x="874713" y="3325188"/>
              <a:ext cx="3073401" cy="736663"/>
            </a:xfrm>
            <a:prstGeom prst="rect">
              <a:avLst/>
            </a:prstGeom>
          </p:spPr>
          <p:txBody>
            <a:bodyPr wrap="square">
              <a:spAutoFit/>
              <a:scene3d>
                <a:camera prst="orthographicFront"/>
                <a:lightRig rig="threePt" dir="t"/>
              </a:scene3d>
              <a:sp3d contourW="12700"/>
            </a:bodyPr>
            <a:lstStyle/>
            <a:p>
              <a:pPr algn="just">
                <a:lnSpc>
                  <a:spcPct val="120000"/>
                </a:lnSpc>
                <a:defRPr/>
              </a:pPr>
              <a:r>
                <a:rPr lang="en-US" altLang="zh-TW" b="1" dirty="0">
                  <a:solidFill>
                    <a:schemeClr val="bg1"/>
                  </a:solidFill>
                </a:rPr>
                <a:t>《</a:t>
              </a:r>
              <a:r>
                <a:rPr lang="zh-TW" altLang="en-US" b="1" dirty="0">
                  <a:solidFill>
                    <a:schemeClr val="bg1"/>
                  </a:solidFill>
                </a:rPr>
                <a:t>解碼區塊鏈 第 </a:t>
              </a:r>
              <a:r>
                <a:rPr lang="en-US" altLang="zh-TW" b="1" dirty="0">
                  <a:solidFill>
                    <a:schemeClr val="bg1"/>
                  </a:solidFill>
                </a:rPr>
                <a:t>16 </a:t>
              </a:r>
              <a:r>
                <a:rPr lang="zh-TW" altLang="en-US" b="1" dirty="0">
                  <a:solidFill>
                    <a:schemeClr val="bg1"/>
                  </a:solidFill>
                </a:rPr>
                <a:t>集</a:t>
              </a:r>
              <a:r>
                <a:rPr lang="en-US" altLang="zh-TW" b="1" dirty="0">
                  <a:solidFill>
                    <a:schemeClr val="bg1"/>
                  </a:solidFill>
                </a:rPr>
                <a:t>》 </a:t>
              </a:r>
              <a:r>
                <a:rPr lang="zh-TW" altLang="en-US" b="1" dirty="0">
                  <a:solidFill>
                    <a:schemeClr val="bg1"/>
                  </a:solidFill>
                </a:rPr>
                <a:t>臺灣區塊鏈發展 誰來主導？</a:t>
              </a:r>
            </a:p>
            <a:p>
              <a:pPr lvl="0" algn="just">
                <a:lnSpc>
                  <a:spcPct val="120000"/>
                </a:lnSpc>
                <a:defRPr/>
              </a:pPr>
              <a:endParaRPr kumimoji="0" lang="zh-CN" altLang="en-US" b="1"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55" name="组合 76">
            <a:extLst>
              <a:ext uri="{FF2B5EF4-FFF2-40B4-BE49-F238E27FC236}">
                <a16:creationId xmlns:a16="http://schemas.microsoft.com/office/drawing/2014/main" id="{0791C49C-B11A-4D00-94CF-E0030F866C1D}"/>
              </a:ext>
            </a:extLst>
          </p:cNvPr>
          <p:cNvGrpSpPr/>
          <p:nvPr/>
        </p:nvGrpSpPr>
        <p:grpSpPr>
          <a:xfrm>
            <a:off x="158174" y="4873699"/>
            <a:ext cx="5600604" cy="687100"/>
            <a:chOff x="874713" y="3325188"/>
            <a:chExt cx="2968755" cy="696607"/>
          </a:xfrm>
        </p:grpSpPr>
        <p:sp>
          <p:nvSpPr>
            <p:cNvPr id="56" name="矩形 55">
              <a:extLst>
                <a:ext uri="{FF2B5EF4-FFF2-40B4-BE49-F238E27FC236}">
                  <a16:creationId xmlns:a16="http://schemas.microsoft.com/office/drawing/2014/main" id="{31E55BEC-CF93-467C-830C-2EB1FAB80231}"/>
                </a:ext>
              </a:extLst>
            </p:cNvPr>
            <p:cNvSpPr/>
            <p:nvPr/>
          </p:nvSpPr>
          <p:spPr>
            <a:xfrm>
              <a:off x="874713" y="3690192"/>
              <a:ext cx="2968755" cy="331603"/>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sz="1400" dirty="0">
                  <a:hlinkClick r:id="rId7"/>
                </a:rPr>
                <a:t>https://www.youtube.com/watch?v=5GK8UcqAvaQ</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57" name="矩形 56">
              <a:extLst>
                <a:ext uri="{FF2B5EF4-FFF2-40B4-BE49-F238E27FC236}">
                  <a16:creationId xmlns:a16="http://schemas.microsoft.com/office/drawing/2014/main" id="{BAE0A782-A844-4099-BBAC-F2B8B8CF0606}"/>
                </a:ext>
              </a:extLst>
            </p:cNvPr>
            <p:cNvSpPr/>
            <p:nvPr/>
          </p:nvSpPr>
          <p:spPr>
            <a:xfrm>
              <a:off x="874713" y="3325188"/>
              <a:ext cx="2894647" cy="401615"/>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b="1" dirty="0">
                  <a:solidFill>
                    <a:prstClr val="white"/>
                  </a:solidFill>
                </a:rPr>
                <a:t>《</a:t>
              </a:r>
              <a:r>
                <a:rPr lang="zh-TW" altLang="en-US" b="1" dirty="0">
                  <a:solidFill>
                    <a:prstClr val="white"/>
                  </a:solidFill>
                </a:rPr>
                <a:t>解碼區塊鏈 第 </a:t>
              </a:r>
              <a:r>
                <a:rPr lang="en-US" altLang="zh-TW" b="1" dirty="0">
                  <a:solidFill>
                    <a:prstClr val="white"/>
                  </a:solidFill>
                </a:rPr>
                <a:t>17 </a:t>
              </a:r>
              <a:r>
                <a:rPr lang="zh-TW" altLang="en-US" b="1" dirty="0">
                  <a:solidFill>
                    <a:prstClr val="white"/>
                  </a:solidFill>
                </a:rPr>
                <a:t>集</a:t>
              </a:r>
              <a:r>
                <a:rPr lang="en-US" altLang="zh-TW" b="1" dirty="0">
                  <a:solidFill>
                    <a:prstClr val="white"/>
                  </a:solidFill>
                </a:rPr>
                <a:t>》 </a:t>
              </a:r>
              <a:r>
                <a:rPr lang="zh-TW" altLang="en-US" b="1" dirty="0">
                  <a:solidFill>
                    <a:prstClr val="white"/>
                  </a:solidFill>
                </a:rPr>
                <a:t>區塊鏈新創 創投大勢？</a:t>
              </a:r>
              <a:endParaRPr kumimoji="0" lang="zh-CN" altLang="en-US" b="1"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58" name="组合 76">
            <a:extLst>
              <a:ext uri="{FF2B5EF4-FFF2-40B4-BE49-F238E27FC236}">
                <a16:creationId xmlns:a16="http://schemas.microsoft.com/office/drawing/2014/main" id="{7DBD228A-9B2C-44CB-97A2-647F3F35D0EA}"/>
              </a:ext>
            </a:extLst>
          </p:cNvPr>
          <p:cNvGrpSpPr/>
          <p:nvPr/>
        </p:nvGrpSpPr>
        <p:grpSpPr>
          <a:xfrm>
            <a:off x="158174" y="5912367"/>
            <a:ext cx="5600604" cy="687100"/>
            <a:chOff x="874713" y="3325188"/>
            <a:chExt cx="2968755" cy="696607"/>
          </a:xfrm>
        </p:grpSpPr>
        <p:sp>
          <p:nvSpPr>
            <p:cNvPr id="59" name="矩形 58">
              <a:extLst>
                <a:ext uri="{FF2B5EF4-FFF2-40B4-BE49-F238E27FC236}">
                  <a16:creationId xmlns:a16="http://schemas.microsoft.com/office/drawing/2014/main" id="{D55C9017-05F7-4C63-8440-00EC9C8F3CFB}"/>
                </a:ext>
              </a:extLst>
            </p:cNvPr>
            <p:cNvSpPr/>
            <p:nvPr/>
          </p:nvSpPr>
          <p:spPr>
            <a:xfrm>
              <a:off x="874713" y="3690192"/>
              <a:ext cx="2968755" cy="331603"/>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sz="1400" dirty="0">
                  <a:hlinkClick r:id="rId8"/>
                </a:rPr>
                <a:t>https://www.youtube.com/watch?v=qAc8jk06B2c</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60" name="矩形 59">
              <a:extLst>
                <a:ext uri="{FF2B5EF4-FFF2-40B4-BE49-F238E27FC236}">
                  <a16:creationId xmlns:a16="http://schemas.microsoft.com/office/drawing/2014/main" id="{09BA8054-B8EB-4E23-8CC5-EC4459C5B51A}"/>
                </a:ext>
              </a:extLst>
            </p:cNvPr>
            <p:cNvSpPr/>
            <p:nvPr/>
          </p:nvSpPr>
          <p:spPr>
            <a:xfrm>
              <a:off x="874713" y="3325188"/>
              <a:ext cx="2894647" cy="401615"/>
            </a:xfrm>
            <a:prstGeom prst="rect">
              <a:avLst/>
            </a:prstGeom>
          </p:spPr>
          <p:txBody>
            <a:bodyPr wrap="square">
              <a:spAutoFit/>
              <a:scene3d>
                <a:camera prst="orthographicFront"/>
                <a:lightRig rig="threePt" dir="t"/>
              </a:scene3d>
              <a:sp3d contourW="12700"/>
            </a:bodyPr>
            <a:lstStyle/>
            <a:p>
              <a:pPr lvl="0" algn="just">
                <a:lnSpc>
                  <a:spcPct val="120000"/>
                </a:lnSpc>
                <a:defRPr/>
              </a:pPr>
              <a:r>
                <a:rPr lang="zh-TW" altLang="en-US" b="1" dirty="0">
                  <a:solidFill>
                    <a:prstClr val="white"/>
                  </a:solidFill>
                </a:rPr>
                <a:t>解碼區塊鏈 第 </a:t>
              </a:r>
              <a:r>
                <a:rPr lang="en-US" altLang="zh-TW" b="1" dirty="0">
                  <a:solidFill>
                    <a:prstClr val="white"/>
                  </a:solidFill>
                </a:rPr>
                <a:t>18 </a:t>
              </a:r>
              <a:r>
                <a:rPr lang="zh-TW" altLang="en-US" b="1" dirty="0">
                  <a:solidFill>
                    <a:prstClr val="white"/>
                  </a:solidFill>
                </a:rPr>
                <a:t>集</a:t>
              </a:r>
              <a:r>
                <a:rPr lang="en-US" altLang="zh-TW" b="1" dirty="0">
                  <a:solidFill>
                    <a:prstClr val="white"/>
                  </a:solidFill>
                </a:rPr>
                <a:t>》</a:t>
              </a:r>
              <a:r>
                <a:rPr lang="zh-TW" altLang="en-US" b="1" dirty="0">
                  <a:solidFill>
                    <a:prstClr val="white"/>
                  </a:solidFill>
                </a:rPr>
                <a:t>加密貨幣狂潮 投資市場分析</a:t>
              </a:r>
              <a:endParaRPr kumimoji="0" lang="zh-CN" altLang="en-US" b="1"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61" name="组合 76">
            <a:extLst>
              <a:ext uri="{FF2B5EF4-FFF2-40B4-BE49-F238E27FC236}">
                <a16:creationId xmlns:a16="http://schemas.microsoft.com/office/drawing/2014/main" id="{D6BCC6E6-5EF0-4025-A138-2A59F0DD677B}"/>
              </a:ext>
            </a:extLst>
          </p:cNvPr>
          <p:cNvGrpSpPr/>
          <p:nvPr/>
        </p:nvGrpSpPr>
        <p:grpSpPr>
          <a:xfrm>
            <a:off x="6096000" y="1255527"/>
            <a:ext cx="6020033" cy="945633"/>
            <a:chOff x="874713" y="3325188"/>
            <a:chExt cx="3191085" cy="958717"/>
          </a:xfrm>
        </p:grpSpPr>
        <p:sp>
          <p:nvSpPr>
            <p:cNvPr id="62" name="矩形 61">
              <a:extLst>
                <a:ext uri="{FF2B5EF4-FFF2-40B4-BE49-F238E27FC236}">
                  <a16:creationId xmlns:a16="http://schemas.microsoft.com/office/drawing/2014/main" id="{2528B772-1F40-43A3-9592-B90379910601}"/>
                </a:ext>
              </a:extLst>
            </p:cNvPr>
            <p:cNvSpPr/>
            <p:nvPr/>
          </p:nvSpPr>
          <p:spPr>
            <a:xfrm>
              <a:off x="874713" y="3690192"/>
              <a:ext cx="2968755" cy="593713"/>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sz="1400" dirty="0">
                  <a:hlinkClick r:id="rId9"/>
                </a:rPr>
                <a:t>https://www.youtube.com/watch?v=qriH8OazQc4</a:t>
              </a:r>
              <a:endParaRPr lang="en-US" altLang="zh-TW" sz="1400" dirty="0"/>
            </a:p>
            <a:p>
              <a:pPr lvl="0" algn="just">
                <a:lnSpc>
                  <a:spcPct val="120000"/>
                </a:lnSpc>
                <a:defRPr/>
              </a:pP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63" name="矩形 62">
              <a:extLst>
                <a:ext uri="{FF2B5EF4-FFF2-40B4-BE49-F238E27FC236}">
                  <a16:creationId xmlns:a16="http://schemas.microsoft.com/office/drawing/2014/main" id="{09D37403-286B-489A-8694-FCA3ACC3BC68}"/>
                </a:ext>
              </a:extLst>
            </p:cNvPr>
            <p:cNvSpPr/>
            <p:nvPr/>
          </p:nvSpPr>
          <p:spPr>
            <a:xfrm>
              <a:off x="874713" y="3325188"/>
              <a:ext cx="3191085" cy="401615"/>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b="1" dirty="0">
                  <a:solidFill>
                    <a:prstClr val="white"/>
                  </a:solidFill>
                </a:rPr>
                <a:t>《</a:t>
              </a:r>
              <a:r>
                <a:rPr lang="zh-TW" altLang="en-US" b="1" dirty="0">
                  <a:solidFill>
                    <a:prstClr val="white"/>
                  </a:solidFill>
                </a:rPr>
                <a:t>解碼區塊鏈 第 </a:t>
              </a:r>
              <a:r>
                <a:rPr lang="en-US" altLang="zh-TW" b="1" dirty="0">
                  <a:solidFill>
                    <a:prstClr val="white"/>
                  </a:solidFill>
                </a:rPr>
                <a:t>19 </a:t>
              </a:r>
              <a:r>
                <a:rPr lang="zh-TW" altLang="en-US" b="1" dirty="0">
                  <a:solidFill>
                    <a:prstClr val="white"/>
                  </a:solidFill>
                </a:rPr>
                <a:t>集</a:t>
              </a:r>
              <a:r>
                <a:rPr lang="en-US" altLang="zh-TW" b="1" dirty="0">
                  <a:solidFill>
                    <a:prstClr val="white"/>
                  </a:solidFill>
                </a:rPr>
                <a:t>》</a:t>
              </a:r>
              <a:r>
                <a:rPr lang="zh-TW" altLang="en-US" b="1" dirty="0">
                  <a:solidFill>
                    <a:prstClr val="white"/>
                  </a:solidFill>
                </a:rPr>
                <a:t>搶攻代幣化經濟 各行業蓄勢挑戰</a:t>
              </a:r>
              <a:endParaRPr kumimoji="0" lang="zh-CN" altLang="en-US" b="1"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64" name="组合 76">
            <a:extLst>
              <a:ext uri="{FF2B5EF4-FFF2-40B4-BE49-F238E27FC236}">
                <a16:creationId xmlns:a16="http://schemas.microsoft.com/office/drawing/2014/main" id="{0793B462-1700-449F-A05E-97A6209BABDA}"/>
              </a:ext>
            </a:extLst>
          </p:cNvPr>
          <p:cNvGrpSpPr/>
          <p:nvPr/>
        </p:nvGrpSpPr>
        <p:grpSpPr>
          <a:xfrm>
            <a:off x="6096000" y="2215336"/>
            <a:ext cx="5600604" cy="687100"/>
            <a:chOff x="874713" y="3325188"/>
            <a:chExt cx="2968755" cy="696607"/>
          </a:xfrm>
        </p:grpSpPr>
        <p:sp>
          <p:nvSpPr>
            <p:cNvPr id="65" name="矩形 64">
              <a:extLst>
                <a:ext uri="{FF2B5EF4-FFF2-40B4-BE49-F238E27FC236}">
                  <a16:creationId xmlns:a16="http://schemas.microsoft.com/office/drawing/2014/main" id="{2010C06D-E167-41D3-9BDB-0AB7E67C7DAA}"/>
                </a:ext>
              </a:extLst>
            </p:cNvPr>
            <p:cNvSpPr/>
            <p:nvPr/>
          </p:nvSpPr>
          <p:spPr>
            <a:xfrm>
              <a:off x="874713" y="3690192"/>
              <a:ext cx="2968755" cy="331603"/>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sz="1400" dirty="0">
                  <a:hlinkClick r:id="rId10"/>
                </a:rPr>
                <a:t>https://www.youtube.com/watch?v=zn7EONutUJQ</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66" name="矩形 65">
              <a:extLst>
                <a:ext uri="{FF2B5EF4-FFF2-40B4-BE49-F238E27FC236}">
                  <a16:creationId xmlns:a16="http://schemas.microsoft.com/office/drawing/2014/main" id="{D5508619-0FE8-44E3-A3AB-81B23BD2DA39}"/>
                </a:ext>
              </a:extLst>
            </p:cNvPr>
            <p:cNvSpPr/>
            <p:nvPr/>
          </p:nvSpPr>
          <p:spPr>
            <a:xfrm>
              <a:off x="874713" y="3325188"/>
              <a:ext cx="2894647" cy="401615"/>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b="1" dirty="0">
                  <a:solidFill>
                    <a:prstClr val="white"/>
                  </a:solidFill>
                </a:rPr>
                <a:t>《</a:t>
              </a:r>
              <a:r>
                <a:rPr lang="zh-TW" altLang="en-US" b="1" dirty="0">
                  <a:solidFill>
                    <a:prstClr val="white"/>
                  </a:solidFill>
                </a:rPr>
                <a:t>解碼區塊鏈 第 </a:t>
              </a:r>
              <a:r>
                <a:rPr lang="en-US" altLang="zh-TW" b="1" dirty="0">
                  <a:solidFill>
                    <a:prstClr val="white"/>
                  </a:solidFill>
                </a:rPr>
                <a:t>20 </a:t>
              </a:r>
              <a:r>
                <a:rPr lang="zh-TW" altLang="en-US" b="1" dirty="0">
                  <a:solidFill>
                    <a:prstClr val="white"/>
                  </a:solidFill>
                </a:rPr>
                <a:t>集</a:t>
              </a:r>
              <a:r>
                <a:rPr lang="en-US" altLang="zh-TW" b="1" dirty="0">
                  <a:solidFill>
                    <a:prstClr val="white"/>
                  </a:solidFill>
                </a:rPr>
                <a:t>》</a:t>
              </a:r>
              <a:r>
                <a:rPr lang="zh-TW" altLang="en-US" b="1" dirty="0">
                  <a:solidFill>
                    <a:prstClr val="white"/>
                  </a:solidFill>
                </a:rPr>
                <a:t>交易所大戰 誰能勝出？</a:t>
              </a:r>
              <a:endParaRPr kumimoji="0" lang="zh-CN" altLang="en-US" b="1"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67" name="组合 76">
            <a:extLst>
              <a:ext uri="{FF2B5EF4-FFF2-40B4-BE49-F238E27FC236}">
                <a16:creationId xmlns:a16="http://schemas.microsoft.com/office/drawing/2014/main" id="{05F87710-46A6-4E8B-9377-7A6E96E5596F}"/>
              </a:ext>
            </a:extLst>
          </p:cNvPr>
          <p:cNvGrpSpPr/>
          <p:nvPr/>
        </p:nvGrpSpPr>
        <p:grpSpPr>
          <a:xfrm>
            <a:off x="6096000" y="3043473"/>
            <a:ext cx="5600604" cy="687100"/>
            <a:chOff x="874713" y="3325188"/>
            <a:chExt cx="2968755" cy="696607"/>
          </a:xfrm>
        </p:grpSpPr>
        <p:sp>
          <p:nvSpPr>
            <p:cNvPr id="68" name="矩形 67">
              <a:extLst>
                <a:ext uri="{FF2B5EF4-FFF2-40B4-BE49-F238E27FC236}">
                  <a16:creationId xmlns:a16="http://schemas.microsoft.com/office/drawing/2014/main" id="{0AB17455-0DD6-4805-BB64-2D3A2DC6264F}"/>
                </a:ext>
              </a:extLst>
            </p:cNvPr>
            <p:cNvSpPr/>
            <p:nvPr/>
          </p:nvSpPr>
          <p:spPr>
            <a:xfrm>
              <a:off x="874713" y="3690192"/>
              <a:ext cx="2968755" cy="331603"/>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sz="1400" dirty="0">
                  <a:hlinkClick r:id="rId11"/>
                </a:rPr>
                <a:t>https://www.youtube.com/watch?v=tpCKe1C8Rho</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69" name="矩形 68">
              <a:extLst>
                <a:ext uri="{FF2B5EF4-FFF2-40B4-BE49-F238E27FC236}">
                  <a16:creationId xmlns:a16="http://schemas.microsoft.com/office/drawing/2014/main" id="{F4A29A85-CBD5-42B6-A1CF-5C7CF6E32B33}"/>
                </a:ext>
              </a:extLst>
            </p:cNvPr>
            <p:cNvSpPr/>
            <p:nvPr/>
          </p:nvSpPr>
          <p:spPr>
            <a:xfrm>
              <a:off x="874713" y="3325188"/>
              <a:ext cx="2894647" cy="374442"/>
            </a:xfrm>
            <a:prstGeom prst="rect">
              <a:avLst/>
            </a:prstGeom>
          </p:spPr>
          <p:txBody>
            <a:bodyPr wrap="square">
              <a:spAutoFit/>
              <a:scene3d>
                <a:camera prst="orthographicFront"/>
                <a:lightRig rig="threePt" dir="t"/>
              </a:scene3d>
              <a:sp3d contourW="12700"/>
            </a:bodyPr>
            <a:lstStyle/>
            <a:p>
              <a:r>
                <a:rPr lang="en-US" altLang="zh-TW" b="1" dirty="0">
                  <a:solidFill>
                    <a:schemeClr val="bg1"/>
                  </a:solidFill>
                </a:rPr>
                <a:t>《</a:t>
              </a:r>
              <a:r>
                <a:rPr lang="zh-TW" altLang="en-US" b="1" dirty="0">
                  <a:solidFill>
                    <a:schemeClr val="bg1"/>
                  </a:solidFill>
                </a:rPr>
                <a:t>解碼區塊鏈 第 </a:t>
              </a:r>
              <a:r>
                <a:rPr lang="en-US" altLang="zh-TW" b="1" dirty="0">
                  <a:solidFill>
                    <a:schemeClr val="bg1"/>
                  </a:solidFill>
                </a:rPr>
                <a:t>21 </a:t>
              </a:r>
              <a:r>
                <a:rPr lang="zh-TW" altLang="en-US" b="1" dirty="0">
                  <a:solidFill>
                    <a:schemeClr val="bg1"/>
                  </a:solidFill>
                </a:rPr>
                <a:t>集</a:t>
              </a:r>
              <a:r>
                <a:rPr lang="en-US" altLang="zh-TW" b="1" dirty="0">
                  <a:solidFill>
                    <a:schemeClr val="bg1"/>
                  </a:solidFill>
                </a:rPr>
                <a:t>》</a:t>
              </a:r>
              <a:r>
                <a:rPr lang="zh-TW" altLang="en-US" b="1" dirty="0">
                  <a:solidFill>
                    <a:schemeClr val="bg1"/>
                  </a:solidFill>
                </a:rPr>
                <a:t>數字資產投資 誰來把關？</a:t>
              </a:r>
            </a:p>
          </p:txBody>
        </p:sp>
      </p:grpSp>
      <p:grpSp>
        <p:nvGrpSpPr>
          <p:cNvPr id="70" name="组合 76">
            <a:extLst>
              <a:ext uri="{FF2B5EF4-FFF2-40B4-BE49-F238E27FC236}">
                <a16:creationId xmlns:a16="http://schemas.microsoft.com/office/drawing/2014/main" id="{3F0C0816-7BE9-46FB-87C7-DCD53CB5E58B}"/>
              </a:ext>
            </a:extLst>
          </p:cNvPr>
          <p:cNvGrpSpPr/>
          <p:nvPr/>
        </p:nvGrpSpPr>
        <p:grpSpPr>
          <a:xfrm>
            <a:off x="6096000" y="3981114"/>
            <a:ext cx="5600604" cy="687098"/>
            <a:chOff x="874713" y="3325190"/>
            <a:chExt cx="2968755" cy="696605"/>
          </a:xfrm>
        </p:grpSpPr>
        <p:sp>
          <p:nvSpPr>
            <p:cNvPr id="71" name="矩形 70">
              <a:extLst>
                <a:ext uri="{FF2B5EF4-FFF2-40B4-BE49-F238E27FC236}">
                  <a16:creationId xmlns:a16="http://schemas.microsoft.com/office/drawing/2014/main" id="{96D19DCD-9850-4AD7-ABCF-FEA77E7C9600}"/>
                </a:ext>
              </a:extLst>
            </p:cNvPr>
            <p:cNvSpPr/>
            <p:nvPr/>
          </p:nvSpPr>
          <p:spPr>
            <a:xfrm>
              <a:off x="874713" y="3690192"/>
              <a:ext cx="2968755" cy="331603"/>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sz="1400" dirty="0">
                  <a:hlinkClick r:id="rId12"/>
                </a:rPr>
                <a:t>https://www.youtube.com/watch?v=6fqpzW_L_Fw</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73" name="矩形 72">
              <a:extLst>
                <a:ext uri="{FF2B5EF4-FFF2-40B4-BE49-F238E27FC236}">
                  <a16:creationId xmlns:a16="http://schemas.microsoft.com/office/drawing/2014/main" id="{73F84A54-8DCE-47F0-AE9F-17689976F581}"/>
                </a:ext>
              </a:extLst>
            </p:cNvPr>
            <p:cNvSpPr/>
            <p:nvPr/>
          </p:nvSpPr>
          <p:spPr>
            <a:xfrm>
              <a:off x="874713" y="3325190"/>
              <a:ext cx="2894647" cy="401615"/>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b="1" dirty="0">
                  <a:solidFill>
                    <a:prstClr val="white"/>
                  </a:solidFill>
                </a:rPr>
                <a:t>《</a:t>
              </a:r>
              <a:r>
                <a:rPr lang="zh-TW" altLang="en-US" b="1" dirty="0">
                  <a:solidFill>
                    <a:prstClr val="white"/>
                  </a:solidFill>
                </a:rPr>
                <a:t>解碼區塊鏈 第 </a:t>
              </a:r>
              <a:r>
                <a:rPr lang="en-US" altLang="zh-TW" b="1" dirty="0">
                  <a:solidFill>
                    <a:prstClr val="white"/>
                  </a:solidFill>
                </a:rPr>
                <a:t>22 </a:t>
              </a:r>
              <a:r>
                <a:rPr lang="zh-TW" altLang="en-US" b="1" dirty="0">
                  <a:solidFill>
                    <a:prstClr val="white"/>
                  </a:solidFill>
                </a:rPr>
                <a:t>集</a:t>
              </a:r>
              <a:r>
                <a:rPr lang="en-US" altLang="zh-TW" b="1" dirty="0">
                  <a:solidFill>
                    <a:prstClr val="white"/>
                  </a:solidFill>
                </a:rPr>
                <a:t>》</a:t>
              </a:r>
              <a:r>
                <a:rPr lang="zh-TW" altLang="en-US" b="1" dirty="0">
                  <a:solidFill>
                    <a:prstClr val="white"/>
                  </a:solidFill>
                </a:rPr>
                <a:t>區塊鏈人才荒 高薪爭奪戰</a:t>
              </a:r>
              <a:endParaRPr kumimoji="0" lang="zh-CN" altLang="en-US" b="1"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74" name="组合 76">
            <a:extLst>
              <a:ext uri="{FF2B5EF4-FFF2-40B4-BE49-F238E27FC236}">
                <a16:creationId xmlns:a16="http://schemas.microsoft.com/office/drawing/2014/main" id="{1A90FCCF-A162-47EC-B468-02A0EF7C32BE}"/>
              </a:ext>
            </a:extLst>
          </p:cNvPr>
          <p:cNvGrpSpPr/>
          <p:nvPr/>
        </p:nvGrpSpPr>
        <p:grpSpPr>
          <a:xfrm>
            <a:off x="6096000" y="4918754"/>
            <a:ext cx="5937826" cy="687100"/>
            <a:chOff x="874713" y="3325188"/>
            <a:chExt cx="3147509" cy="696607"/>
          </a:xfrm>
        </p:grpSpPr>
        <p:sp>
          <p:nvSpPr>
            <p:cNvPr id="76" name="矩形 75">
              <a:extLst>
                <a:ext uri="{FF2B5EF4-FFF2-40B4-BE49-F238E27FC236}">
                  <a16:creationId xmlns:a16="http://schemas.microsoft.com/office/drawing/2014/main" id="{1E5D0152-43F3-4401-86F0-61162048E40B}"/>
                </a:ext>
              </a:extLst>
            </p:cNvPr>
            <p:cNvSpPr/>
            <p:nvPr/>
          </p:nvSpPr>
          <p:spPr>
            <a:xfrm>
              <a:off x="874713" y="3690192"/>
              <a:ext cx="2968755" cy="331603"/>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sz="1400" dirty="0">
                  <a:hlinkClick r:id="rId13"/>
                </a:rPr>
                <a:t>https://www.youtube.com/watch?v=myol9bxxOzI</a:t>
              </a: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86" name="矩形 85">
              <a:extLst>
                <a:ext uri="{FF2B5EF4-FFF2-40B4-BE49-F238E27FC236}">
                  <a16:creationId xmlns:a16="http://schemas.microsoft.com/office/drawing/2014/main" id="{FFBDAA95-57ED-468C-9E76-14F06D362C90}"/>
                </a:ext>
              </a:extLst>
            </p:cNvPr>
            <p:cNvSpPr/>
            <p:nvPr/>
          </p:nvSpPr>
          <p:spPr>
            <a:xfrm>
              <a:off x="874713" y="3325188"/>
              <a:ext cx="3147509" cy="401615"/>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b="1" dirty="0">
                  <a:solidFill>
                    <a:prstClr val="white"/>
                  </a:solidFill>
                </a:rPr>
                <a:t>《</a:t>
              </a:r>
              <a:r>
                <a:rPr lang="zh-TW" altLang="en-US" b="1" dirty="0">
                  <a:solidFill>
                    <a:prstClr val="white"/>
                  </a:solidFill>
                </a:rPr>
                <a:t>解碼區塊鏈 第 </a:t>
              </a:r>
              <a:r>
                <a:rPr lang="en-US" altLang="zh-TW" b="1" dirty="0">
                  <a:solidFill>
                    <a:prstClr val="white"/>
                  </a:solidFill>
                </a:rPr>
                <a:t>23 </a:t>
              </a:r>
              <a:r>
                <a:rPr lang="zh-TW" altLang="en-US" b="1" dirty="0">
                  <a:solidFill>
                    <a:prstClr val="white"/>
                  </a:solidFill>
                </a:rPr>
                <a:t>集</a:t>
              </a:r>
              <a:r>
                <a:rPr lang="en-US" altLang="zh-TW" b="1" dirty="0">
                  <a:solidFill>
                    <a:prstClr val="white"/>
                  </a:solidFill>
                </a:rPr>
                <a:t>》</a:t>
              </a:r>
              <a:r>
                <a:rPr lang="zh-TW" altLang="en-US" b="1" dirty="0">
                  <a:solidFill>
                    <a:prstClr val="white"/>
                  </a:solidFill>
                </a:rPr>
                <a:t>區塊鏈革命 產業新契機？</a:t>
              </a:r>
              <a:endParaRPr kumimoji="0" lang="zh-CN" altLang="en-US" b="1"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87" name="组合 76">
            <a:extLst>
              <a:ext uri="{FF2B5EF4-FFF2-40B4-BE49-F238E27FC236}">
                <a16:creationId xmlns:a16="http://schemas.microsoft.com/office/drawing/2014/main" id="{D9354DE4-5370-4F28-84C0-8153412C26FE}"/>
              </a:ext>
            </a:extLst>
          </p:cNvPr>
          <p:cNvGrpSpPr/>
          <p:nvPr/>
        </p:nvGrpSpPr>
        <p:grpSpPr>
          <a:xfrm>
            <a:off x="6095998" y="5957423"/>
            <a:ext cx="6937829" cy="945633"/>
            <a:chOff x="874712" y="3325188"/>
            <a:chExt cx="3677588" cy="958717"/>
          </a:xfrm>
        </p:grpSpPr>
        <p:sp>
          <p:nvSpPr>
            <p:cNvPr id="88" name="矩形 87">
              <a:extLst>
                <a:ext uri="{FF2B5EF4-FFF2-40B4-BE49-F238E27FC236}">
                  <a16:creationId xmlns:a16="http://schemas.microsoft.com/office/drawing/2014/main" id="{2A490E0C-2058-4608-BA7B-8F7DEF7F4359}"/>
                </a:ext>
              </a:extLst>
            </p:cNvPr>
            <p:cNvSpPr/>
            <p:nvPr/>
          </p:nvSpPr>
          <p:spPr>
            <a:xfrm>
              <a:off x="874713" y="3690192"/>
              <a:ext cx="2968755" cy="593713"/>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sz="1400" dirty="0">
                  <a:hlinkClick r:id="rId14"/>
                </a:rPr>
                <a:t>https://www.youtube.com/watch?v=Ay35AmUyOGE</a:t>
              </a:r>
              <a:endParaRPr lang="en-US" altLang="zh-TW" sz="1400" dirty="0"/>
            </a:p>
            <a:p>
              <a:pPr lvl="0" algn="just">
                <a:lnSpc>
                  <a:spcPct val="120000"/>
                </a:lnSpc>
                <a:defRPr/>
              </a:pP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89" name="矩形 88">
              <a:extLst>
                <a:ext uri="{FF2B5EF4-FFF2-40B4-BE49-F238E27FC236}">
                  <a16:creationId xmlns:a16="http://schemas.microsoft.com/office/drawing/2014/main" id="{B00AB27A-8BBE-43EC-9DAC-DEBD0A452663}"/>
                </a:ext>
              </a:extLst>
            </p:cNvPr>
            <p:cNvSpPr/>
            <p:nvPr/>
          </p:nvSpPr>
          <p:spPr>
            <a:xfrm>
              <a:off x="874712" y="3325188"/>
              <a:ext cx="3677588" cy="401615"/>
            </a:xfrm>
            <a:prstGeom prst="rect">
              <a:avLst/>
            </a:prstGeom>
          </p:spPr>
          <p:txBody>
            <a:bodyPr wrap="square">
              <a:spAutoFit/>
              <a:scene3d>
                <a:camera prst="orthographicFront"/>
                <a:lightRig rig="threePt" dir="t"/>
              </a:scene3d>
              <a:sp3d contourW="12700"/>
            </a:bodyPr>
            <a:lstStyle/>
            <a:p>
              <a:pPr lvl="0" algn="just">
                <a:lnSpc>
                  <a:spcPct val="120000"/>
                </a:lnSpc>
                <a:defRPr/>
              </a:pPr>
              <a:r>
                <a:rPr lang="en-US" altLang="zh-TW" b="1" dirty="0">
                  <a:solidFill>
                    <a:prstClr val="white"/>
                  </a:solidFill>
                </a:rPr>
                <a:t>《</a:t>
              </a:r>
              <a:r>
                <a:rPr lang="zh-TW" altLang="en-US" b="1" dirty="0">
                  <a:solidFill>
                    <a:prstClr val="white"/>
                  </a:solidFill>
                </a:rPr>
                <a:t>解碼區塊鏈 第 </a:t>
              </a:r>
              <a:r>
                <a:rPr lang="en-US" altLang="zh-TW" b="1" dirty="0">
                  <a:solidFill>
                    <a:prstClr val="white"/>
                  </a:solidFill>
                </a:rPr>
                <a:t>24 </a:t>
              </a:r>
              <a:r>
                <a:rPr lang="zh-TW" altLang="en-US" b="1" dirty="0">
                  <a:solidFill>
                    <a:prstClr val="white"/>
                  </a:solidFill>
                </a:rPr>
                <a:t>集</a:t>
              </a:r>
              <a:r>
                <a:rPr lang="en-US" altLang="zh-TW" b="1" dirty="0">
                  <a:solidFill>
                    <a:prstClr val="white"/>
                  </a:solidFill>
                </a:rPr>
                <a:t>》 </a:t>
              </a:r>
              <a:r>
                <a:rPr lang="zh-TW" altLang="en-US" b="1" dirty="0">
                  <a:solidFill>
                    <a:prstClr val="white"/>
                  </a:solidFill>
                </a:rPr>
                <a:t>區塊鏈應用有道 創全新生活潮流</a:t>
              </a:r>
              <a:endParaRPr kumimoji="0" lang="zh-CN" altLang="en-US" b="1"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52" name="群組 51">
            <a:extLst>
              <a:ext uri="{FF2B5EF4-FFF2-40B4-BE49-F238E27FC236}">
                <a16:creationId xmlns:a16="http://schemas.microsoft.com/office/drawing/2014/main" id="{CE309923-69F6-4E8F-AFF2-0B5863FF47D7}"/>
              </a:ext>
            </a:extLst>
          </p:cNvPr>
          <p:cNvGrpSpPr/>
          <p:nvPr/>
        </p:nvGrpSpPr>
        <p:grpSpPr>
          <a:xfrm>
            <a:off x="11214630" y="6089529"/>
            <a:ext cx="1093484" cy="768471"/>
            <a:chOff x="7621997" y="5524323"/>
            <a:chExt cx="1778360" cy="1364891"/>
          </a:xfrm>
        </p:grpSpPr>
        <p:pic>
          <p:nvPicPr>
            <p:cNvPr id="54" name="圖片 53">
              <a:extLst>
                <a:ext uri="{FF2B5EF4-FFF2-40B4-BE49-F238E27FC236}">
                  <a16:creationId xmlns:a16="http://schemas.microsoft.com/office/drawing/2014/main" id="{28226653-F045-4D15-8E63-87D8151DC34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21997" y="5524323"/>
              <a:ext cx="1778360" cy="1364891"/>
            </a:xfrm>
            <a:prstGeom prst="rect">
              <a:avLst/>
            </a:prstGeom>
          </p:spPr>
        </p:pic>
        <p:sp>
          <p:nvSpPr>
            <p:cNvPr id="72" name="矩形 71">
              <a:extLst>
                <a:ext uri="{FF2B5EF4-FFF2-40B4-BE49-F238E27FC236}">
                  <a16:creationId xmlns:a16="http://schemas.microsoft.com/office/drawing/2014/main" id="{768AC6F1-6AF0-4C86-BD99-A7480B18661A}"/>
                </a:ext>
              </a:extLst>
            </p:cNvPr>
            <p:cNvSpPr/>
            <p:nvPr/>
          </p:nvSpPr>
          <p:spPr>
            <a:xfrm>
              <a:off x="8067420" y="5906423"/>
              <a:ext cx="877161" cy="573977"/>
            </a:xfrm>
            <a:prstGeom prst="rect">
              <a:avLst/>
            </a:prstGeom>
          </p:spPr>
          <p:txBody>
            <a:bodyPr wrap="square">
              <a:spAutoFit/>
            </a:bodyPr>
            <a:lstStyle/>
            <a:p>
              <a:pPr algn="ctr"/>
              <a:fld id="{A60C4597-589D-4A11-9817-77DC32EA032F}" type="slidenum">
                <a:rPr lang="en-US" altLang="zh-CN" sz="1500" b="1">
                  <a:solidFill>
                    <a:schemeClr val="bg1"/>
                  </a:solidFill>
                  <a:latin typeface="Segoe UI Light" pitchFamily="34" charset="0"/>
                  <a:ea typeface="专业字体设计服务/WWW.ZTSGC.COM/" pitchFamily="2" charset="-122"/>
                </a:rPr>
                <a:pPr algn="ctr"/>
                <a:t>21</a:t>
              </a:fld>
              <a:endParaRPr lang="zh-CN" altLang="en-US" sz="1500" b="1" dirty="0">
                <a:solidFill>
                  <a:schemeClr val="bg1"/>
                </a:solidFill>
                <a:latin typeface="Segoe UI Light" pitchFamily="34" charset="0"/>
                <a:ea typeface="专业字体设计服务/WWW.ZTSGC.COM/" pitchFamily="2" charset="-122"/>
              </a:endParaRPr>
            </a:p>
          </p:txBody>
        </p:sp>
      </p:grpSp>
    </p:spTree>
    <p:extLst>
      <p:ext uri="{BB962C8B-B14F-4D97-AF65-F5344CB8AC3E}">
        <p14:creationId xmlns:p14="http://schemas.microsoft.com/office/powerpoint/2010/main" val="275210308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p:tgtEl>
                                          <p:spTgt spid="77"/>
                                        </p:tgtEl>
                                        <p:attrNameLst>
                                          <p:attrName>ppt_y</p:attrName>
                                        </p:attrNameLst>
                                      </p:cBhvr>
                                      <p:tavLst>
                                        <p:tav tm="0">
                                          <p:val>
                                            <p:strVal val="#ppt_y-#ppt_h*1.125000"/>
                                          </p:val>
                                        </p:tav>
                                        <p:tav tm="100000">
                                          <p:val>
                                            <p:strVal val="#ppt_y"/>
                                          </p:val>
                                        </p:tav>
                                      </p:tavLst>
                                    </p:anim>
                                    <p:animEffect transition="in" filter="wipe(down)">
                                      <p:cBhvr>
                                        <p:cTn id="8" dur="500"/>
                                        <p:tgtEl>
                                          <p:spTgt spid="77"/>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500"/>
                                        <p:tgtEl>
                                          <p:spTgt spid="34"/>
                                        </p:tgtEl>
                                        <p:attrNameLst>
                                          <p:attrName>ppt_y</p:attrName>
                                        </p:attrNameLst>
                                      </p:cBhvr>
                                      <p:tavLst>
                                        <p:tav tm="0">
                                          <p:val>
                                            <p:strVal val="#ppt_y-#ppt_h*1.125000"/>
                                          </p:val>
                                        </p:tav>
                                        <p:tav tm="100000">
                                          <p:val>
                                            <p:strVal val="#ppt_y"/>
                                          </p:val>
                                        </p:tav>
                                      </p:tavLst>
                                    </p:anim>
                                    <p:animEffect transition="in" filter="wipe(down)">
                                      <p:cBhvr>
                                        <p:cTn id="13" dur="500"/>
                                        <p:tgtEl>
                                          <p:spTgt spid="34"/>
                                        </p:tgtEl>
                                      </p:cBhvr>
                                    </p:animEffect>
                                  </p:childTnLst>
                                </p:cTn>
                              </p:par>
                            </p:childTnLst>
                          </p:cTn>
                        </p:par>
                        <p:par>
                          <p:cTn id="14" fill="hold">
                            <p:stCondLst>
                              <p:cond delay="1000"/>
                            </p:stCondLst>
                            <p:childTnLst>
                              <p:par>
                                <p:cTn id="15" presetID="12" presetClass="entr" presetSubtype="1"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p:tgtEl>
                                          <p:spTgt spid="37"/>
                                        </p:tgtEl>
                                        <p:attrNameLst>
                                          <p:attrName>ppt_y</p:attrName>
                                        </p:attrNameLst>
                                      </p:cBhvr>
                                      <p:tavLst>
                                        <p:tav tm="0">
                                          <p:val>
                                            <p:strVal val="#ppt_y-#ppt_h*1.125000"/>
                                          </p:val>
                                        </p:tav>
                                        <p:tav tm="100000">
                                          <p:val>
                                            <p:strVal val="#ppt_y"/>
                                          </p:val>
                                        </p:tav>
                                      </p:tavLst>
                                    </p:anim>
                                    <p:animEffect transition="in" filter="wipe(down)">
                                      <p:cBhvr>
                                        <p:cTn id="18" dur="500"/>
                                        <p:tgtEl>
                                          <p:spTgt spid="37"/>
                                        </p:tgtEl>
                                      </p:cBhvr>
                                    </p:animEffect>
                                  </p:childTnLst>
                                </p:cTn>
                              </p:par>
                            </p:childTnLst>
                          </p:cTn>
                        </p:par>
                        <p:par>
                          <p:cTn id="19" fill="hold">
                            <p:stCondLst>
                              <p:cond delay="1500"/>
                            </p:stCondLst>
                            <p:childTnLst>
                              <p:par>
                                <p:cTn id="20" presetID="12" presetClass="entr" presetSubtype="1"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additive="base">
                                        <p:cTn id="22" dur="500"/>
                                        <p:tgtEl>
                                          <p:spTgt spid="40"/>
                                        </p:tgtEl>
                                        <p:attrNameLst>
                                          <p:attrName>ppt_y</p:attrName>
                                        </p:attrNameLst>
                                      </p:cBhvr>
                                      <p:tavLst>
                                        <p:tav tm="0">
                                          <p:val>
                                            <p:strVal val="#ppt_y-#ppt_h*1.125000"/>
                                          </p:val>
                                        </p:tav>
                                        <p:tav tm="100000">
                                          <p:val>
                                            <p:strVal val="#ppt_y"/>
                                          </p:val>
                                        </p:tav>
                                      </p:tavLst>
                                    </p:anim>
                                    <p:animEffect transition="in" filter="wipe(down)">
                                      <p:cBhvr>
                                        <p:cTn id="23" dur="500"/>
                                        <p:tgtEl>
                                          <p:spTgt spid="40"/>
                                        </p:tgtEl>
                                      </p:cBhvr>
                                    </p:animEffect>
                                  </p:childTnLst>
                                </p:cTn>
                              </p:par>
                            </p:childTnLst>
                          </p:cTn>
                        </p:par>
                        <p:par>
                          <p:cTn id="24" fill="hold">
                            <p:stCondLst>
                              <p:cond delay="2000"/>
                            </p:stCondLst>
                            <p:childTnLst>
                              <p:par>
                                <p:cTn id="25" presetID="12" presetClass="entr" presetSubtype="1" fill="hold" nodeType="after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p:tgtEl>
                                          <p:spTgt spid="55"/>
                                        </p:tgtEl>
                                        <p:attrNameLst>
                                          <p:attrName>ppt_y</p:attrName>
                                        </p:attrNameLst>
                                      </p:cBhvr>
                                      <p:tavLst>
                                        <p:tav tm="0">
                                          <p:val>
                                            <p:strVal val="#ppt_y-#ppt_h*1.125000"/>
                                          </p:val>
                                        </p:tav>
                                        <p:tav tm="100000">
                                          <p:val>
                                            <p:strVal val="#ppt_y"/>
                                          </p:val>
                                        </p:tav>
                                      </p:tavLst>
                                    </p:anim>
                                    <p:animEffect transition="in" filter="wipe(down)">
                                      <p:cBhvr>
                                        <p:cTn id="28" dur="500"/>
                                        <p:tgtEl>
                                          <p:spTgt spid="55"/>
                                        </p:tgtEl>
                                      </p:cBhvr>
                                    </p:animEffect>
                                  </p:childTnLst>
                                </p:cTn>
                              </p:par>
                            </p:childTnLst>
                          </p:cTn>
                        </p:par>
                        <p:par>
                          <p:cTn id="29" fill="hold">
                            <p:stCondLst>
                              <p:cond delay="2500"/>
                            </p:stCondLst>
                            <p:childTnLst>
                              <p:par>
                                <p:cTn id="30" presetID="12" presetClass="entr" presetSubtype="1" fill="hold" nodeType="after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additive="base">
                                        <p:cTn id="32" dur="500"/>
                                        <p:tgtEl>
                                          <p:spTgt spid="58"/>
                                        </p:tgtEl>
                                        <p:attrNameLst>
                                          <p:attrName>ppt_y</p:attrName>
                                        </p:attrNameLst>
                                      </p:cBhvr>
                                      <p:tavLst>
                                        <p:tav tm="0">
                                          <p:val>
                                            <p:strVal val="#ppt_y-#ppt_h*1.125000"/>
                                          </p:val>
                                        </p:tav>
                                        <p:tav tm="100000">
                                          <p:val>
                                            <p:strVal val="#ppt_y"/>
                                          </p:val>
                                        </p:tav>
                                      </p:tavLst>
                                    </p:anim>
                                    <p:animEffect transition="in" filter="wipe(down)">
                                      <p:cBhvr>
                                        <p:cTn id="33" dur="500"/>
                                        <p:tgtEl>
                                          <p:spTgt spid="58"/>
                                        </p:tgtEl>
                                      </p:cBhvr>
                                    </p:animEffect>
                                  </p:childTnLst>
                                </p:cTn>
                              </p:par>
                            </p:childTnLst>
                          </p:cTn>
                        </p:par>
                        <p:par>
                          <p:cTn id="34" fill="hold">
                            <p:stCondLst>
                              <p:cond delay="3000"/>
                            </p:stCondLst>
                            <p:childTnLst>
                              <p:par>
                                <p:cTn id="35" presetID="12" presetClass="entr" presetSubtype="1" fill="hold" nodeType="afterEffect">
                                  <p:stCondLst>
                                    <p:cond delay="0"/>
                                  </p:stCondLst>
                                  <p:childTnLst>
                                    <p:set>
                                      <p:cBhvr>
                                        <p:cTn id="36" dur="1" fill="hold">
                                          <p:stCondLst>
                                            <p:cond delay="0"/>
                                          </p:stCondLst>
                                        </p:cTn>
                                        <p:tgtEl>
                                          <p:spTgt spid="61"/>
                                        </p:tgtEl>
                                        <p:attrNameLst>
                                          <p:attrName>style.visibility</p:attrName>
                                        </p:attrNameLst>
                                      </p:cBhvr>
                                      <p:to>
                                        <p:strVal val="visible"/>
                                      </p:to>
                                    </p:set>
                                    <p:anim calcmode="lin" valueType="num">
                                      <p:cBhvr additive="base">
                                        <p:cTn id="37" dur="500"/>
                                        <p:tgtEl>
                                          <p:spTgt spid="61"/>
                                        </p:tgtEl>
                                        <p:attrNameLst>
                                          <p:attrName>ppt_y</p:attrName>
                                        </p:attrNameLst>
                                      </p:cBhvr>
                                      <p:tavLst>
                                        <p:tav tm="0">
                                          <p:val>
                                            <p:strVal val="#ppt_y-#ppt_h*1.125000"/>
                                          </p:val>
                                        </p:tav>
                                        <p:tav tm="100000">
                                          <p:val>
                                            <p:strVal val="#ppt_y"/>
                                          </p:val>
                                        </p:tav>
                                      </p:tavLst>
                                    </p:anim>
                                    <p:animEffect transition="in" filter="wipe(down)">
                                      <p:cBhvr>
                                        <p:cTn id="38" dur="500"/>
                                        <p:tgtEl>
                                          <p:spTgt spid="61"/>
                                        </p:tgtEl>
                                      </p:cBhvr>
                                    </p:animEffect>
                                  </p:childTnLst>
                                </p:cTn>
                              </p:par>
                            </p:childTnLst>
                          </p:cTn>
                        </p:par>
                        <p:par>
                          <p:cTn id="39" fill="hold">
                            <p:stCondLst>
                              <p:cond delay="3500"/>
                            </p:stCondLst>
                            <p:childTnLst>
                              <p:par>
                                <p:cTn id="40" presetID="12" presetClass="entr" presetSubtype="1" fill="hold" nodeType="afterEffect">
                                  <p:stCondLst>
                                    <p:cond delay="0"/>
                                  </p:stCondLst>
                                  <p:childTnLst>
                                    <p:set>
                                      <p:cBhvr>
                                        <p:cTn id="41" dur="1" fill="hold">
                                          <p:stCondLst>
                                            <p:cond delay="0"/>
                                          </p:stCondLst>
                                        </p:cTn>
                                        <p:tgtEl>
                                          <p:spTgt spid="64"/>
                                        </p:tgtEl>
                                        <p:attrNameLst>
                                          <p:attrName>style.visibility</p:attrName>
                                        </p:attrNameLst>
                                      </p:cBhvr>
                                      <p:to>
                                        <p:strVal val="visible"/>
                                      </p:to>
                                    </p:set>
                                    <p:anim calcmode="lin" valueType="num">
                                      <p:cBhvr additive="base">
                                        <p:cTn id="42" dur="500"/>
                                        <p:tgtEl>
                                          <p:spTgt spid="64"/>
                                        </p:tgtEl>
                                        <p:attrNameLst>
                                          <p:attrName>ppt_y</p:attrName>
                                        </p:attrNameLst>
                                      </p:cBhvr>
                                      <p:tavLst>
                                        <p:tav tm="0">
                                          <p:val>
                                            <p:strVal val="#ppt_y-#ppt_h*1.125000"/>
                                          </p:val>
                                        </p:tav>
                                        <p:tav tm="100000">
                                          <p:val>
                                            <p:strVal val="#ppt_y"/>
                                          </p:val>
                                        </p:tav>
                                      </p:tavLst>
                                    </p:anim>
                                    <p:animEffect transition="in" filter="wipe(down)">
                                      <p:cBhvr>
                                        <p:cTn id="43" dur="500"/>
                                        <p:tgtEl>
                                          <p:spTgt spid="64"/>
                                        </p:tgtEl>
                                      </p:cBhvr>
                                    </p:animEffect>
                                  </p:childTnLst>
                                </p:cTn>
                              </p:par>
                            </p:childTnLst>
                          </p:cTn>
                        </p:par>
                        <p:par>
                          <p:cTn id="44" fill="hold">
                            <p:stCondLst>
                              <p:cond delay="4000"/>
                            </p:stCondLst>
                            <p:childTnLst>
                              <p:par>
                                <p:cTn id="45" presetID="12" presetClass="entr" presetSubtype="1" fill="hold" nodeType="afterEffect">
                                  <p:stCondLst>
                                    <p:cond delay="0"/>
                                  </p:stCondLst>
                                  <p:childTnLst>
                                    <p:set>
                                      <p:cBhvr>
                                        <p:cTn id="46" dur="1" fill="hold">
                                          <p:stCondLst>
                                            <p:cond delay="0"/>
                                          </p:stCondLst>
                                        </p:cTn>
                                        <p:tgtEl>
                                          <p:spTgt spid="67"/>
                                        </p:tgtEl>
                                        <p:attrNameLst>
                                          <p:attrName>style.visibility</p:attrName>
                                        </p:attrNameLst>
                                      </p:cBhvr>
                                      <p:to>
                                        <p:strVal val="visible"/>
                                      </p:to>
                                    </p:set>
                                    <p:anim calcmode="lin" valueType="num">
                                      <p:cBhvr additive="base">
                                        <p:cTn id="47" dur="500"/>
                                        <p:tgtEl>
                                          <p:spTgt spid="67"/>
                                        </p:tgtEl>
                                        <p:attrNameLst>
                                          <p:attrName>ppt_y</p:attrName>
                                        </p:attrNameLst>
                                      </p:cBhvr>
                                      <p:tavLst>
                                        <p:tav tm="0">
                                          <p:val>
                                            <p:strVal val="#ppt_y-#ppt_h*1.125000"/>
                                          </p:val>
                                        </p:tav>
                                        <p:tav tm="100000">
                                          <p:val>
                                            <p:strVal val="#ppt_y"/>
                                          </p:val>
                                        </p:tav>
                                      </p:tavLst>
                                    </p:anim>
                                    <p:animEffect transition="in" filter="wipe(down)">
                                      <p:cBhvr>
                                        <p:cTn id="48" dur="500"/>
                                        <p:tgtEl>
                                          <p:spTgt spid="67"/>
                                        </p:tgtEl>
                                      </p:cBhvr>
                                    </p:animEffect>
                                  </p:childTnLst>
                                </p:cTn>
                              </p:par>
                            </p:childTnLst>
                          </p:cTn>
                        </p:par>
                        <p:par>
                          <p:cTn id="49" fill="hold">
                            <p:stCondLst>
                              <p:cond delay="4500"/>
                            </p:stCondLst>
                            <p:childTnLst>
                              <p:par>
                                <p:cTn id="50" presetID="12" presetClass="entr" presetSubtype="1" fill="hold" nodeType="afterEffect">
                                  <p:stCondLst>
                                    <p:cond delay="0"/>
                                  </p:stCondLst>
                                  <p:childTnLst>
                                    <p:set>
                                      <p:cBhvr>
                                        <p:cTn id="51" dur="1" fill="hold">
                                          <p:stCondLst>
                                            <p:cond delay="0"/>
                                          </p:stCondLst>
                                        </p:cTn>
                                        <p:tgtEl>
                                          <p:spTgt spid="70"/>
                                        </p:tgtEl>
                                        <p:attrNameLst>
                                          <p:attrName>style.visibility</p:attrName>
                                        </p:attrNameLst>
                                      </p:cBhvr>
                                      <p:to>
                                        <p:strVal val="visible"/>
                                      </p:to>
                                    </p:set>
                                    <p:anim calcmode="lin" valueType="num">
                                      <p:cBhvr additive="base">
                                        <p:cTn id="52" dur="500"/>
                                        <p:tgtEl>
                                          <p:spTgt spid="70"/>
                                        </p:tgtEl>
                                        <p:attrNameLst>
                                          <p:attrName>ppt_y</p:attrName>
                                        </p:attrNameLst>
                                      </p:cBhvr>
                                      <p:tavLst>
                                        <p:tav tm="0">
                                          <p:val>
                                            <p:strVal val="#ppt_y-#ppt_h*1.125000"/>
                                          </p:val>
                                        </p:tav>
                                        <p:tav tm="100000">
                                          <p:val>
                                            <p:strVal val="#ppt_y"/>
                                          </p:val>
                                        </p:tav>
                                      </p:tavLst>
                                    </p:anim>
                                    <p:animEffect transition="in" filter="wipe(down)">
                                      <p:cBhvr>
                                        <p:cTn id="53" dur="500"/>
                                        <p:tgtEl>
                                          <p:spTgt spid="70"/>
                                        </p:tgtEl>
                                      </p:cBhvr>
                                    </p:animEffect>
                                  </p:childTnLst>
                                </p:cTn>
                              </p:par>
                            </p:childTnLst>
                          </p:cTn>
                        </p:par>
                        <p:par>
                          <p:cTn id="54" fill="hold">
                            <p:stCondLst>
                              <p:cond delay="5000"/>
                            </p:stCondLst>
                            <p:childTnLst>
                              <p:par>
                                <p:cTn id="55" presetID="12" presetClass="entr" presetSubtype="1" fill="hold" nodeType="afterEffect">
                                  <p:stCondLst>
                                    <p:cond delay="0"/>
                                  </p:stCondLst>
                                  <p:childTnLst>
                                    <p:set>
                                      <p:cBhvr>
                                        <p:cTn id="56" dur="1" fill="hold">
                                          <p:stCondLst>
                                            <p:cond delay="0"/>
                                          </p:stCondLst>
                                        </p:cTn>
                                        <p:tgtEl>
                                          <p:spTgt spid="74"/>
                                        </p:tgtEl>
                                        <p:attrNameLst>
                                          <p:attrName>style.visibility</p:attrName>
                                        </p:attrNameLst>
                                      </p:cBhvr>
                                      <p:to>
                                        <p:strVal val="visible"/>
                                      </p:to>
                                    </p:set>
                                    <p:anim calcmode="lin" valueType="num">
                                      <p:cBhvr additive="base">
                                        <p:cTn id="57" dur="500"/>
                                        <p:tgtEl>
                                          <p:spTgt spid="74"/>
                                        </p:tgtEl>
                                        <p:attrNameLst>
                                          <p:attrName>ppt_y</p:attrName>
                                        </p:attrNameLst>
                                      </p:cBhvr>
                                      <p:tavLst>
                                        <p:tav tm="0">
                                          <p:val>
                                            <p:strVal val="#ppt_y-#ppt_h*1.125000"/>
                                          </p:val>
                                        </p:tav>
                                        <p:tav tm="100000">
                                          <p:val>
                                            <p:strVal val="#ppt_y"/>
                                          </p:val>
                                        </p:tav>
                                      </p:tavLst>
                                    </p:anim>
                                    <p:animEffect transition="in" filter="wipe(down)">
                                      <p:cBhvr>
                                        <p:cTn id="58" dur="500"/>
                                        <p:tgtEl>
                                          <p:spTgt spid="74"/>
                                        </p:tgtEl>
                                      </p:cBhvr>
                                    </p:animEffect>
                                  </p:childTnLst>
                                </p:cTn>
                              </p:par>
                            </p:childTnLst>
                          </p:cTn>
                        </p:par>
                        <p:par>
                          <p:cTn id="59" fill="hold">
                            <p:stCondLst>
                              <p:cond delay="5500"/>
                            </p:stCondLst>
                            <p:childTnLst>
                              <p:par>
                                <p:cTn id="60" presetID="12" presetClass="entr" presetSubtype="1" fill="hold" nodeType="afterEffect">
                                  <p:stCondLst>
                                    <p:cond delay="0"/>
                                  </p:stCondLst>
                                  <p:childTnLst>
                                    <p:set>
                                      <p:cBhvr>
                                        <p:cTn id="61" dur="1" fill="hold">
                                          <p:stCondLst>
                                            <p:cond delay="0"/>
                                          </p:stCondLst>
                                        </p:cTn>
                                        <p:tgtEl>
                                          <p:spTgt spid="87"/>
                                        </p:tgtEl>
                                        <p:attrNameLst>
                                          <p:attrName>style.visibility</p:attrName>
                                        </p:attrNameLst>
                                      </p:cBhvr>
                                      <p:to>
                                        <p:strVal val="visible"/>
                                      </p:to>
                                    </p:set>
                                    <p:anim calcmode="lin" valueType="num">
                                      <p:cBhvr additive="base">
                                        <p:cTn id="62" dur="500"/>
                                        <p:tgtEl>
                                          <p:spTgt spid="87"/>
                                        </p:tgtEl>
                                        <p:attrNameLst>
                                          <p:attrName>ppt_y</p:attrName>
                                        </p:attrNameLst>
                                      </p:cBhvr>
                                      <p:tavLst>
                                        <p:tav tm="0">
                                          <p:val>
                                            <p:strVal val="#ppt_y-#ppt_h*1.125000"/>
                                          </p:val>
                                        </p:tav>
                                        <p:tav tm="100000">
                                          <p:val>
                                            <p:strVal val="#ppt_y"/>
                                          </p:val>
                                        </p:tav>
                                      </p:tavLst>
                                    </p:anim>
                                    <p:animEffect transition="in" filter="wipe(down)">
                                      <p:cBhvr>
                                        <p:cTn id="63"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24222" y="2007993"/>
            <a:ext cx="7373150" cy="2256990"/>
            <a:chOff x="624222" y="2007993"/>
            <a:chExt cx="7373150" cy="2256990"/>
          </a:xfrm>
        </p:grpSpPr>
        <p:sp>
          <p:nvSpPr>
            <p:cNvPr id="5" name="TextBox 3"/>
            <p:cNvSpPr txBox="1"/>
            <p:nvPr/>
          </p:nvSpPr>
          <p:spPr>
            <a:xfrm>
              <a:off x="2941474" y="3864966"/>
              <a:ext cx="2738646" cy="400017"/>
            </a:xfrm>
            <a:prstGeom prst="rect">
              <a:avLst/>
            </a:prstGeom>
            <a:noFill/>
          </p:spPr>
          <p:txBody>
            <a:bodyPr wrap="square" lIns="89979"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方正悠黑_508R" panose="02000000000000000000" pitchFamily="2" charset="-122"/>
                  <a:ea typeface="方正悠黑_508R" panose="02000000000000000000" pitchFamily="2" charset="-122"/>
                  <a:cs typeface="Consolas" pitchFamily="49" charset="0"/>
                </a:rPr>
                <a:t>【</a:t>
              </a:r>
              <a:r>
                <a:rPr kumimoji="0" lang="zh-TW"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方正悠黑_508R" panose="02000000000000000000" pitchFamily="2" charset="-122"/>
                  <a:ea typeface="方正悠黑_508R" panose="02000000000000000000" pitchFamily="2" charset="-122"/>
                  <a:cs typeface="Consolas" pitchFamily="49" charset="0"/>
                </a:rPr>
                <a:t>討論組</a:t>
              </a:r>
              <a:r>
                <a:rPr kumimoji="0" lang="en-US" altLang="zh-TW"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方正悠黑_508R" panose="02000000000000000000" pitchFamily="2" charset="-122"/>
                  <a:ea typeface="方正悠黑_508R" panose="02000000000000000000" pitchFamily="2" charset="-122"/>
                  <a:cs typeface="Consolas" pitchFamily="49" charset="0"/>
                </a:rPr>
                <a:t>:</a:t>
              </a:r>
              <a:r>
                <a:rPr kumimoji="0" lang="zh-TW"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方正悠黑_508R" panose="02000000000000000000" pitchFamily="2" charset="-122"/>
                  <a:ea typeface="方正悠黑_508R" panose="02000000000000000000" pitchFamily="2" charset="-122"/>
                  <a:cs typeface="Consolas" pitchFamily="49" charset="0"/>
                </a:rPr>
                <a:t>第一組</a:t>
              </a:r>
              <a:r>
                <a:rPr kumimoji="0" lang="en-US" altLang="zh-CN"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方正悠黑_508R" panose="02000000000000000000" pitchFamily="2" charset="-122"/>
                  <a:ea typeface="方正悠黑_508R" panose="02000000000000000000" pitchFamily="2" charset="-122"/>
                  <a:cs typeface="Consolas" pitchFamily="49" charset="0"/>
                </a:rPr>
                <a:t>】</a:t>
              </a:r>
              <a:endPar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方正悠黑_508R" panose="02000000000000000000" pitchFamily="2" charset="-122"/>
                <a:ea typeface="方正悠黑_508R" panose="02000000000000000000" pitchFamily="2" charset="-122"/>
                <a:cs typeface="Consolas" pitchFamily="49" charset="0"/>
              </a:endParaRPr>
            </a:p>
          </p:txBody>
        </p:sp>
        <p:sp>
          <p:nvSpPr>
            <p:cNvPr id="9" name="PA_矩形 6"/>
            <p:cNvSpPr/>
            <p:nvPr>
              <p:custDataLst>
                <p:tags r:id="rId1"/>
              </p:custDataLst>
            </p:nvPr>
          </p:nvSpPr>
          <p:spPr>
            <a:xfrm rot="2700000">
              <a:off x="4245793" y="3520948"/>
              <a:ext cx="172780" cy="172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微软雅黑"/>
                <a:cs typeface="+mn-cs"/>
              </a:endParaRPr>
            </a:p>
          </p:txBody>
        </p:sp>
        <p:cxnSp>
          <p:nvCxnSpPr>
            <p:cNvPr id="10" name="PA_直接连接符 8"/>
            <p:cNvCxnSpPr/>
            <p:nvPr>
              <p:custDataLst>
                <p:tags r:id="rId2"/>
              </p:custDataLst>
            </p:nvPr>
          </p:nvCxnSpPr>
          <p:spPr>
            <a:xfrm flipH="1">
              <a:off x="2726971" y="3607338"/>
              <a:ext cx="1367849" cy="0"/>
            </a:xfrm>
            <a:prstGeom prst="line">
              <a:avLst/>
            </a:prstGeom>
            <a:solidFill>
              <a:schemeClr val="bg1"/>
            </a:solidFill>
            <a:ln>
              <a:gradFill flip="none" rotWithShape="1">
                <a:gsLst>
                  <a:gs pos="0">
                    <a:schemeClr val="accent1">
                      <a:lumMod val="5000"/>
                      <a:lumOff val="9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 name="PA_直接连接符 9"/>
            <p:cNvCxnSpPr/>
            <p:nvPr>
              <p:custDataLst>
                <p:tags r:id="rId3"/>
              </p:custDataLst>
            </p:nvPr>
          </p:nvCxnSpPr>
          <p:spPr>
            <a:xfrm flipH="1">
              <a:off x="4584367" y="3607338"/>
              <a:ext cx="1310256" cy="0"/>
            </a:xfrm>
            <a:prstGeom prst="line">
              <a:avLst/>
            </a:prstGeom>
            <a:solidFill>
              <a:schemeClr val="bg1"/>
            </a:solidFill>
            <a:ln>
              <a:gradFill flip="none" rotWithShape="1">
                <a:gsLst>
                  <a:gs pos="100000">
                    <a:schemeClr val="accent1">
                      <a:lumMod val="5000"/>
                      <a:lumOff val="95000"/>
                    </a:schemeClr>
                  </a:gs>
                  <a:gs pos="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24222" y="2403143"/>
              <a:ext cx="7373150" cy="92333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5400" spc="100" noProof="0" dirty="0">
                  <a:solidFill>
                    <a:prstClr val="white"/>
                  </a:solidFill>
                  <a:effectLst>
                    <a:outerShdw blurRad="88900" dist="50800" dir="2700000" algn="tl" rotWithShape="0">
                      <a:prstClr val="black">
                        <a:alpha val="65000"/>
                      </a:prstClr>
                    </a:outerShdw>
                  </a:effectLst>
                  <a:latin typeface="汉仪菱心体简" panose="02010609000101010101" pitchFamily="49" charset="-122"/>
                  <a:ea typeface="汉仪菱心体简" panose="02010609000101010101" pitchFamily="49" charset="-122"/>
                </a:rPr>
                <a:t>Thanks</a:t>
              </a:r>
              <a:endParaRPr kumimoji="0" lang="zh-CN" altLang="en-US" sz="5400" b="0" i="0" u="none" strike="noStrike" kern="1200" cap="none" spc="100" normalizeH="0" baseline="0" noProof="0" dirty="0">
                <a:ln>
                  <a:noFill/>
                </a:ln>
                <a:solidFill>
                  <a:prstClr val="white"/>
                </a:solidFill>
                <a:effectLst>
                  <a:outerShdw blurRad="88900" dist="50800" dir="2700000" algn="tl" rotWithShape="0">
                    <a:prstClr val="black">
                      <a:alpha val="65000"/>
                    </a:prstClr>
                  </a:outerShdw>
                </a:effectLst>
                <a:uLnTx/>
                <a:uFillTx/>
                <a:latin typeface="汉仪菱心体简" panose="02010609000101010101" pitchFamily="49" charset="-122"/>
                <a:ea typeface="汉仪菱心体简" panose="02010609000101010101" pitchFamily="49" charset="-122"/>
                <a:cs typeface="+mn-cs"/>
              </a:endParaRPr>
            </a:p>
          </p:txBody>
        </p:sp>
        <p:sp>
          <p:nvSpPr>
            <p:cNvPr id="13" name="文本框 12"/>
            <p:cNvSpPr txBox="1"/>
            <p:nvPr/>
          </p:nvSpPr>
          <p:spPr>
            <a:xfrm>
              <a:off x="2796761" y="2007993"/>
              <a:ext cx="3028072" cy="40011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方正正纤黑简体" panose="02000000000000000000" pitchFamily="2" charset="-122"/>
                <a:ea typeface="方正正纤黑简体" panose="02000000000000000000" pitchFamily="2" charset="-122"/>
                <a:cs typeface="+mn-cs"/>
              </a:endParaRPr>
            </a:p>
          </p:txBody>
        </p:sp>
      </p:grpSp>
      <p:grpSp>
        <p:nvGrpSpPr>
          <p:cNvPr id="14" name="群組 13">
            <a:extLst>
              <a:ext uri="{FF2B5EF4-FFF2-40B4-BE49-F238E27FC236}">
                <a16:creationId xmlns:a16="http://schemas.microsoft.com/office/drawing/2014/main" id="{2FADE2CA-6DFA-4377-A1D2-CD1D356344BE}"/>
              </a:ext>
            </a:extLst>
          </p:cNvPr>
          <p:cNvGrpSpPr/>
          <p:nvPr/>
        </p:nvGrpSpPr>
        <p:grpSpPr>
          <a:xfrm>
            <a:off x="11214630" y="6089529"/>
            <a:ext cx="1093484" cy="768471"/>
            <a:chOff x="7621997" y="5524323"/>
            <a:chExt cx="1778360" cy="1364891"/>
          </a:xfrm>
        </p:grpSpPr>
        <p:pic>
          <p:nvPicPr>
            <p:cNvPr id="15" name="圖片 14">
              <a:extLst>
                <a:ext uri="{FF2B5EF4-FFF2-40B4-BE49-F238E27FC236}">
                  <a16:creationId xmlns:a16="http://schemas.microsoft.com/office/drawing/2014/main" id="{F548C6FB-905E-4662-823F-C57A676EC9F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21997" y="5524323"/>
              <a:ext cx="1778360" cy="1364891"/>
            </a:xfrm>
            <a:prstGeom prst="rect">
              <a:avLst/>
            </a:prstGeom>
          </p:spPr>
        </p:pic>
        <p:sp>
          <p:nvSpPr>
            <p:cNvPr id="16" name="矩形 15">
              <a:extLst>
                <a:ext uri="{FF2B5EF4-FFF2-40B4-BE49-F238E27FC236}">
                  <a16:creationId xmlns:a16="http://schemas.microsoft.com/office/drawing/2014/main" id="{DAB46C92-5A00-4B70-B808-A41F1DD62607}"/>
                </a:ext>
              </a:extLst>
            </p:cNvPr>
            <p:cNvSpPr/>
            <p:nvPr/>
          </p:nvSpPr>
          <p:spPr>
            <a:xfrm>
              <a:off x="8067420" y="5906423"/>
              <a:ext cx="877161" cy="573977"/>
            </a:xfrm>
            <a:prstGeom prst="rect">
              <a:avLst/>
            </a:prstGeom>
          </p:spPr>
          <p:txBody>
            <a:bodyPr wrap="square">
              <a:spAutoFit/>
            </a:bodyPr>
            <a:lstStyle/>
            <a:p>
              <a:pPr algn="ctr"/>
              <a:fld id="{A60C4597-589D-4A11-9817-77DC32EA032F}" type="slidenum">
                <a:rPr lang="en-US" altLang="zh-CN" sz="1500" b="1">
                  <a:solidFill>
                    <a:schemeClr val="bg1"/>
                  </a:solidFill>
                  <a:latin typeface="Segoe UI Light" pitchFamily="34" charset="0"/>
                  <a:ea typeface="专业字体设计服务/WWW.ZTSGC.COM/" pitchFamily="2" charset="-122"/>
                </a:rPr>
                <a:pPr algn="ctr"/>
                <a:t>22</a:t>
              </a:fld>
              <a:endParaRPr lang="zh-CN" altLang="en-US" sz="1500" b="1" dirty="0">
                <a:solidFill>
                  <a:schemeClr val="bg1"/>
                </a:solidFill>
                <a:latin typeface="Segoe UI Light" pitchFamily="34" charset="0"/>
                <a:ea typeface="专业字体设计服务/WWW.ZTSGC.COM/" pitchFamily="2" charset="-122"/>
              </a:endParaRPr>
            </a:p>
          </p:txBody>
        </p:sp>
      </p:grpSp>
    </p:spTree>
    <p:extLst>
      <p:ext uri="{BB962C8B-B14F-4D97-AF65-F5344CB8AC3E}">
        <p14:creationId xmlns:p14="http://schemas.microsoft.com/office/powerpoint/2010/main" val="1842977639"/>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81C8A817-793C-4667-9E84-9DAC6BAE9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108" y="0"/>
            <a:ext cx="2804892" cy="2804892"/>
          </a:xfrm>
          <a:prstGeom prst="rect">
            <a:avLst/>
          </a:prstGeom>
        </p:spPr>
      </p:pic>
      <p:pic>
        <p:nvPicPr>
          <p:cNvPr id="7" name="圖片 6">
            <a:extLst>
              <a:ext uri="{FF2B5EF4-FFF2-40B4-BE49-F238E27FC236}">
                <a16:creationId xmlns:a16="http://schemas.microsoft.com/office/drawing/2014/main" id="{8F1E14F2-1710-40A4-9CAA-59D69B56F3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3" y="3294743"/>
            <a:ext cx="3083195" cy="1734134"/>
          </a:xfrm>
          <a:prstGeom prst="rect">
            <a:avLst/>
          </a:prstGeom>
        </p:spPr>
      </p:pic>
      <p:pic>
        <p:nvPicPr>
          <p:cNvPr id="9" name="圖片 8">
            <a:extLst>
              <a:ext uri="{FF2B5EF4-FFF2-40B4-BE49-F238E27FC236}">
                <a16:creationId xmlns:a16="http://schemas.microsoft.com/office/drawing/2014/main" id="{32FA0009-839F-4EC1-8CC6-CB53BA2960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1498" y="644074"/>
            <a:ext cx="2695904" cy="1516743"/>
          </a:xfrm>
          <a:prstGeom prst="rect">
            <a:avLst/>
          </a:prstGeom>
        </p:spPr>
      </p:pic>
      <p:pic>
        <p:nvPicPr>
          <p:cNvPr id="11" name="圖片 10">
            <a:extLst>
              <a:ext uri="{FF2B5EF4-FFF2-40B4-BE49-F238E27FC236}">
                <a16:creationId xmlns:a16="http://schemas.microsoft.com/office/drawing/2014/main" id="{B98B32F9-B1BC-40B9-B2EA-3B3ADE9CD1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628" y="5399315"/>
            <a:ext cx="1922336" cy="1081314"/>
          </a:xfrm>
          <a:prstGeom prst="rect">
            <a:avLst/>
          </a:prstGeom>
        </p:spPr>
      </p:pic>
      <p:pic>
        <p:nvPicPr>
          <p:cNvPr id="13" name="圖片 12">
            <a:extLst>
              <a:ext uri="{FF2B5EF4-FFF2-40B4-BE49-F238E27FC236}">
                <a16:creationId xmlns:a16="http://schemas.microsoft.com/office/drawing/2014/main" id="{4D8E4441-5A97-4322-8A6A-DB2595A5A60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1498" y="2456378"/>
            <a:ext cx="3410863" cy="3410863"/>
          </a:xfrm>
          <a:prstGeom prst="rect">
            <a:avLst/>
          </a:prstGeom>
        </p:spPr>
      </p:pic>
      <p:pic>
        <p:nvPicPr>
          <p:cNvPr id="15" name="圖片 14">
            <a:extLst>
              <a:ext uri="{FF2B5EF4-FFF2-40B4-BE49-F238E27FC236}">
                <a16:creationId xmlns:a16="http://schemas.microsoft.com/office/drawing/2014/main" id="{1300E693-FC2A-416E-988A-9F6318C0D6A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56731" y="1754409"/>
            <a:ext cx="3777693" cy="3777693"/>
          </a:xfrm>
          <a:prstGeom prst="rect">
            <a:avLst/>
          </a:prstGeom>
        </p:spPr>
      </p:pic>
      <p:pic>
        <p:nvPicPr>
          <p:cNvPr id="17" name="圖片 16">
            <a:extLst>
              <a:ext uri="{FF2B5EF4-FFF2-40B4-BE49-F238E27FC236}">
                <a16:creationId xmlns:a16="http://schemas.microsoft.com/office/drawing/2014/main" id="{CDF8BCAD-434C-4B46-A684-02B8B6343B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07964" y="3294743"/>
            <a:ext cx="3647592" cy="3647592"/>
          </a:xfrm>
          <a:prstGeom prst="rect">
            <a:avLst/>
          </a:prstGeom>
        </p:spPr>
      </p:pic>
      <p:pic>
        <p:nvPicPr>
          <p:cNvPr id="19" name="圖片 18">
            <a:extLst>
              <a:ext uri="{FF2B5EF4-FFF2-40B4-BE49-F238E27FC236}">
                <a16:creationId xmlns:a16="http://schemas.microsoft.com/office/drawing/2014/main" id="{27FA5A2F-DA70-4987-9F5C-D2B739D5BE3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47424" y="-172268"/>
            <a:ext cx="2977159" cy="2977159"/>
          </a:xfrm>
          <a:prstGeom prst="rect">
            <a:avLst/>
          </a:prstGeom>
        </p:spPr>
      </p:pic>
      <p:grpSp>
        <p:nvGrpSpPr>
          <p:cNvPr id="20" name="群組 19">
            <a:extLst>
              <a:ext uri="{FF2B5EF4-FFF2-40B4-BE49-F238E27FC236}">
                <a16:creationId xmlns:a16="http://schemas.microsoft.com/office/drawing/2014/main" id="{B503CC1B-C576-422D-9500-3907B543EB1A}"/>
              </a:ext>
            </a:extLst>
          </p:cNvPr>
          <p:cNvGrpSpPr/>
          <p:nvPr/>
        </p:nvGrpSpPr>
        <p:grpSpPr>
          <a:xfrm>
            <a:off x="11214630" y="6089529"/>
            <a:ext cx="1093484" cy="768471"/>
            <a:chOff x="7621997" y="5524323"/>
            <a:chExt cx="1778360" cy="1364891"/>
          </a:xfrm>
        </p:grpSpPr>
        <p:pic>
          <p:nvPicPr>
            <p:cNvPr id="21" name="圖片 20">
              <a:extLst>
                <a:ext uri="{FF2B5EF4-FFF2-40B4-BE49-F238E27FC236}">
                  <a16:creationId xmlns:a16="http://schemas.microsoft.com/office/drawing/2014/main" id="{4F737E98-9359-40DE-933C-297E77071A5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21997" y="5524323"/>
              <a:ext cx="1778360" cy="1364891"/>
            </a:xfrm>
            <a:prstGeom prst="rect">
              <a:avLst/>
            </a:prstGeom>
          </p:spPr>
        </p:pic>
        <p:sp>
          <p:nvSpPr>
            <p:cNvPr id="22" name="矩形 21">
              <a:extLst>
                <a:ext uri="{FF2B5EF4-FFF2-40B4-BE49-F238E27FC236}">
                  <a16:creationId xmlns:a16="http://schemas.microsoft.com/office/drawing/2014/main" id="{8023E87E-7108-4ED6-98B5-8BC26E9C26A7}"/>
                </a:ext>
              </a:extLst>
            </p:cNvPr>
            <p:cNvSpPr/>
            <p:nvPr/>
          </p:nvSpPr>
          <p:spPr>
            <a:xfrm>
              <a:off x="8067420" y="5906423"/>
              <a:ext cx="877161" cy="573977"/>
            </a:xfrm>
            <a:prstGeom prst="rect">
              <a:avLst/>
            </a:prstGeom>
          </p:spPr>
          <p:txBody>
            <a:bodyPr wrap="square">
              <a:spAutoFit/>
            </a:bodyPr>
            <a:lstStyle/>
            <a:p>
              <a:pPr algn="ctr"/>
              <a:fld id="{A60C4597-589D-4A11-9817-77DC32EA032F}" type="slidenum">
                <a:rPr lang="en-US" altLang="zh-CN" sz="1500" b="1">
                  <a:solidFill>
                    <a:schemeClr val="bg1"/>
                  </a:solidFill>
                  <a:latin typeface="Segoe UI Light" pitchFamily="34" charset="0"/>
                  <a:ea typeface="专业字体设计服务/WWW.ZTSGC.COM/" pitchFamily="2" charset="-122"/>
                </a:rPr>
                <a:pPr algn="ctr"/>
                <a:t>23</a:t>
              </a:fld>
              <a:endParaRPr lang="zh-CN" altLang="en-US" sz="1500" b="1" dirty="0">
                <a:solidFill>
                  <a:schemeClr val="bg1"/>
                </a:solidFill>
                <a:latin typeface="Segoe UI Light" pitchFamily="34" charset="0"/>
                <a:ea typeface="专业字体设计服务/WWW.ZTSGC.COM/" pitchFamily="2" charset="-122"/>
              </a:endParaRPr>
            </a:p>
          </p:txBody>
        </p:sp>
      </p:grpSp>
      <p:pic>
        <p:nvPicPr>
          <p:cNvPr id="14" name="圖片 13">
            <a:extLst>
              <a:ext uri="{FF2B5EF4-FFF2-40B4-BE49-F238E27FC236}">
                <a16:creationId xmlns:a16="http://schemas.microsoft.com/office/drawing/2014/main" id="{75E1E95D-843B-4236-9CE9-D803CD84519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82069" y="4339748"/>
            <a:ext cx="3054985" cy="3054985"/>
          </a:xfrm>
          <a:prstGeom prst="rect">
            <a:avLst/>
          </a:prstGeom>
        </p:spPr>
      </p:pic>
    </p:spTree>
    <p:extLst>
      <p:ext uri="{BB962C8B-B14F-4D97-AF65-F5344CB8AC3E}">
        <p14:creationId xmlns:p14="http://schemas.microsoft.com/office/powerpoint/2010/main" val="2295508077"/>
      </p:ext>
    </p:extLst>
  </p:cSld>
  <p:clrMapOvr>
    <a:masterClrMapping/>
  </p:clrMapOvr>
  <mc:AlternateContent xmlns:mc="http://schemas.openxmlformats.org/markup-compatibility/2006" xmlns:p14="http://schemas.microsoft.com/office/powerpoint/2010/main">
    <mc:Choice Requires="p14">
      <p:transition spd="slow" p14:dur="2250" advTm="0">
        <p:random/>
      </p:transition>
    </mc:Choice>
    <mc:Fallback xmlns="">
      <p:transition spd="slow" advTm="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ãblockchain technologyãçåçæå°çµæ">
            <a:extLst>
              <a:ext uri="{FF2B5EF4-FFF2-40B4-BE49-F238E27FC236}">
                <a16:creationId xmlns:a16="http://schemas.microsoft.com/office/drawing/2014/main" id="{B9AA2183-31D7-4E68-82ED-276C587524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88491"/>
            <a:ext cx="6752177" cy="4273549"/>
          </a:xfrm>
          <a:prstGeom prst="rect">
            <a:avLst/>
          </a:prstGeom>
          <a:noFill/>
          <a:extLst>
            <a:ext uri="{909E8E84-426E-40DD-AFC4-6F175D3DCCD1}">
              <a14:hiddenFill xmlns:a14="http://schemas.microsoft.com/office/drawing/2010/main">
                <a:solidFill>
                  <a:srgbClr val="FFFFFF"/>
                </a:solidFill>
              </a14:hiddenFill>
            </a:ext>
          </a:extLst>
        </p:spPr>
      </p:pic>
      <p:sp>
        <p:nvSpPr>
          <p:cNvPr id="17" name="任意多边形 9">
            <a:extLst>
              <a:ext uri="{FF2B5EF4-FFF2-40B4-BE49-F238E27FC236}">
                <a16:creationId xmlns:a16="http://schemas.microsoft.com/office/drawing/2014/main" id="{44872A72-7FF7-4839-A639-5E1F7B92525E}"/>
              </a:ext>
            </a:extLst>
          </p:cNvPr>
          <p:cNvSpPr>
            <a:spLocks noChangeArrowheads="1"/>
          </p:cNvSpPr>
          <p:nvPr/>
        </p:nvSpPr>
        <p:spPr bwMode="auto">
          <a:xfrm>
            <a:off x="5765565" y="1888490"/>
            <a:ext cx="6461359" cy="4273550"/>
          </a:xfrm>
          <a:custGeom>
            <a:avLst/>
            <a:gdLst>
              <a:gd name="T0" fmla="*/ 1148863 w 7410388"/>
              <a:gd name="T1" fmla="*/ 0 h 4274456"/>
              <a:gd name="T2" fmla="*/ 7410450 w 7410388"/>
              <a:gd name="T3" fmla="*/ 0 h 4274456"/>
              <a:gd name="T4" fmla="*/ 7410450 w 7410388"/>
              <a:gd name="T5" fmla="*/ 4273550 h 4274456"/>
              <a:gd name="T6" fmla="*/ 0 w 7410388"/>
              <a:gd name="T7" fmla="*/ 4273550 h 4274456"/>
              <a:gd name="T8" fmla="*/ 0 60000 65536"/>
              <a:gd name="T9" fmla="*/ 0 60000 65536"/>
              <a:gd name="T10" fmla="*/ 0 60000 65536"/>
              <a:gd name="T11" fmla="*/ 0 60000 65536"/>
              <a:gd name="T12" fmla="*/ 0 w 7410388"/>
              <a:gd name="T13" fmla="*/ 0 h 4274456"/>
              <a:gd name="T14" fmla="*/ 7410388 w 7410388"/>
              <a:gd name="T15" fmla="*/ 4274456 h 4274456"/>
            </a:gdLst>
            <a:ahLst/>
            <a:cxnLst>
              <a:cxn ang="T8">
                <a:pos x="T0" y="T1"/>
              </a:cxn>
              <a:cxn ang="T9">
                <a:pos x="T2" y="T3"/>
              </a:cxn>
              <a:cxn ang="T10">
                <a:pos x="T4" y="T5"/>
              </a:cxn>
              <a:cxn ang="T11">
                <a:pos x="T6" y="T7"/>
              </a:cxn>
            </a:cxnLst>
            <a:rect l="T12" t="T13" r="T14" b="T15"/>
            <a:pathLst>
              <a:path w="7410388" h="4274456">
                <a:moveTo>
                  <a:pt x="1148853" y="0"/>
                </a:moveTo>
                <a:lnTo>
                  <a:pt x="7410388" y="0"/>
                </a:lnTo>
                <a:lnTo>
                  <a:pt x="7410388" y="4274456"/>
                </a:lnTo>
                <a:lnTo>
                  <a:pt x="0" y="4274456"/>
                </a:lnTo>
                <a:lnTo>
                  <a:pt x="1148853" y="0"/>
                </a:lnTo>
                <a:close/>
              </a:path>
            </a:pathLst>
          </a:custGeom>
          <a:solidFill>
            <a:srgbClr val="FEFEFE">
              <a:alpha val="29803"/>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dirty="0"/>
          </a:p>
        </p:txBody>
      </p:sp>
      <p:grpSp>
        <p:nvGrpSpPr>
          <p:cNvPr id="43" name="组合 42"/>
          <p:cNvGrpSpPr/>
          <p:nvPr/>
        </p:nvGrpSpPr>
        <p:grpSpPr>
          <a:xfrm>
            <a:off x="0" y="687070"/>
            <a:ext cx="12192965" cy="694056"/>
            <a:chOff x="0" y="623570"/>
            <a:chExt cx="12192965" cy="694056"/>
          </a:xfrm>
        </p:grpSpPr>
        <p:cxnSp>
          <p:nvCxnSpPr>
            <p:cNvPr id="44" name="直接连接符 43"/>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sp>
        <p:nvSpPr>
          <p:cNvPr id="53" name="文本框 52"/>
          <p:cNvSpPr txBox="1"/>
          <p:nvPr/>
        </p:nvSpPr>
        <p:spPr>
          <a:xfrm>
            <a:off x="625261" y="302189"/>
            <a:ext cx="7749481" cy="523220"/>
          </a:xfrm>
          <a:prstGeom prst="rect">
            <a:avLst/>
          </a:prstGeom>
          <a:noFill/>
        </p:spPr>
        <p:txBody>
          <a:bodyPr wrap="square" rtlCol="0">
            <a:spAutoFit/>
            <a:scene3d>
              <a:camera prst="orthographicFront"/>
              <a:lightRig rig="threePt" dir="t"/>
            </a:scene3d>
            <a:sp3d contourW="12700"/>
          </a:bodyPr>
          <a:lstStyle>
            <a:defPPr>
              <a:defRPr lang="zh-CN"/>
            </a:defPPr>
            <a:lvl1pPr lvl="0">
              <a:defRPr sz="2800">
                <a:solidFill>
                  <a:prstClr val="white"/>
                </a:solidFill>
                <a:latin typeface="華康華綜體W5(P)" panose="020B0500000000000000" pitchFamily="34" charset="-120"/>
                <a:ea typeface="華康華綜體W5(P)" panose="020B0500000000000000" pitchFamily="34" charset="-120"/>
              </a:defRPr>
            </a:lvl1pPr>
          </a:lstStyle>
          <a:p>
            <a:pPr lvl="0">
              <a:defRPr/>
            </a:pPr>
            <a:r>
              <a:rPr lang="zh-TW" altLang="en-US" spc="100" dirty="0">
                <a:effectLst>
                  <a:outerShdw blurRad="88900" dist="50800" dir="2700000" algn="tl" rotWithShape="0">
                    <a:prstClr val="black">
                      <a:alpha val="65000"/>
                    </a:prstClr>
                  </a:outerShdw>
                </a:effectLst>
              </a:rPr>
              <a:t>有哪些應用可以使用區塊鏈？</a:t>
            </a:r>
            <a:endParaRPr lang="zh-CN" altLang="en-US" spc="100" dirty="0">
              <a:effectLst>
                <a:outerShdw blurRad="88900" dist="50800" dir="2700000" algn="tl" rotWithShape="0">
                  <a:prstClr val="black">
                    <a:alpha val="65000"/>
                  </a:prstClr>
                </a:outerShdw>
              </a:effectLst>
            </a:endParaRPr>
          </a:p>
        </p:txBody>
      </p:sp>
      <p:grpSp>
        <p:nvGrpSpPr>
          <p:cNvPr id="90" name="群組 89">
            <a:extLst>
              <a:ext uri="{FF2B5EF4-FFF2-40B4-BE49-F238E27FC236}">
                <a16:creationId xmlns:a16="http://schemas.microsoft.com/office/drawing/2014/main" id="{81BDEFE0-D2BE-48A7-A02C-BA7FAB238DDC}"/>
              </a:ext>
            </a:extLst>
          </p:cNvPr>
          <p:cNvGrpSpPr/>
          <p:nvPr/>
        </p:nvGrpSpPr>
        <p:grpSpPr>
          <a:xfrm>
            <a:off x="11214630" y="6089529"/>
            <a:ext cx="1093484" cy="768471"/>
            <a:chOff x="7621997" y="5524323"/>
            <a:chExt cx="1778360" cy="1364891"/>
          </a:xfrm>
        </p:grpSpPr>
        <p:pic>
          <p:nvPicPr>
            <p:cNvPr id="91" name="圖片 90">
              <a:extLst>
                <a:ext uri="{FF2B5EF4-FFF2-40B4-BE49-F238E27FC236}">
                  <a16:creationId xmlns:a16="http://schemas.microsoft.com/office/drawing/2014/main" id="{A885A045-8FE4-4319-A66F-96A7EE2EE6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1997" y="5524323"/>
              <a:ext cx="1778360" cy="1364891"/>
            </a:xfrm>
            <a:prstGeom prst="rect">
              <a:avLst/>
            </a:prstGeom>
          </p:spPr>
        </p:pic>
        <p:sp>
          <p:nvSpPr>
            <p:cNvPr id="92" name="矩形 91">
              <a:extLst>
                <a:ext uri="{FF2B5EF4-FFF2-40B4-BE49-F238E27FC236}">
                  <a16:creationId xmlns:a16="http://schemas.microsoft.com/office/drawing/2014/main" id="{709BDE1E-F542-4F88-A8A2-C6C8773D436E}"/>
                </a:ext>
              </a:extLst>
            </p:cNvPr>
            <p:cNvSpPr/>
            <p:nvPr/>
          </p:nvSpPr>
          <p:spPr>
            <a:xfrm>
              <a:off x="8067420" y="5906423"/>
              <a:ext cx="877161" cy="573977"/>
            </a:xfrm>
            <a:prstGeom prst="rect">
              <a:avLst/>
            </a:prstGeom>
          </p:spPr>
          <p:txBody>
            <a:bodyPr wrap="square">
              <a:spAutoFit/>
            </a:bodyPr>
            <a:lstStyle/>
            <a:p>
              <a:pPr algn="ctr"/>
              <a:fld id="{A60C4597-589D-4A11-9817-77DC32EA032F}" type="slidenum">
                <a:rPr lang="en-US" altLang="zh-CN" sz="1500" b="1">
                  <a:solidFill>
                    <a:schemeClr val="bg1"/>
                  </a:solidFill>
                  <a:latin typeface="Segoe UI Light" pitchFamily="34" charset="0"/>
                  <a:ea typeface="专业字体设计服务/WWW.ZTSGC.COM/" pitchFamily="2" charset="-122"/>
                </a:rPr>
                <a:pPr algn="ctr"/>
                <a:t>3</a:t>
              </a:fld>
              <a:endParaRPr lang="zh-CN" altLang="en-US" sz="1500" b="1" dirty="0">
                <a:solidFill>
                  <a:schemeClr val="bg1"/>
                </a:solidFill>
                <a:latin typeface="Segoe UI Light" pitchFamily="34" charset="0"/>
                <a:ea typeface="专业字体设计服务/WWW.ZTSGC.COM/" pitchFamily="2" charset="-122"/>
              </a:endParaRPr>
            </a:p>
          </p:txBody>
        </p:sp>
      </p:grpSp>
      <p:sp>
        <p:nvSpPr>
          <p:cNvPr id="16" name="文本框 52"/>
          <p:cNvSpPr txBox="1"/>
          <p:nvPr/>
        </p:nvSpPr>
        <p:spPr>
          <a:xfrm>
            <a:off x="6923343" y="3199595"/>
            <a:ext cx="5384771" cy="1754326"/>
          </a:xfrm>
          <a:prstGeom prst="rect">
            <a:avLst/>
          </a:prstGeom>
          <a:noFill/>
        </p:spPr>
        <p:txBody>
          <a:bodyPr wrap="square" rtlCol="0">
            <a:spAutoFit/>
            <a:scene3d>
              <a:camera prst="orthographicFront"/>
              <a:lightRig rig="threePt" dir="t"/>
            </a:scene3d>
            <a:sp3d contourW="12700"/>
          </a:bodyPr>
          <a:lstStyle>
            <a:defPPr>
              <a:defRPr lang="zh-CN"/>
            </a:defPPr>
            <a:lvl1pPr lvl="0">
              <a:defRPr sz="2800">
                <a:solidFill>
                  <a:prstClr val="white"/>
                </a:solidFill>
                <a:latin typeface="華康華綜體W5(P)" panose="020B0500000000000000" pitchFamily="34" charset="-120"/>
                <a:ea typeface="華康華綜體W5(P)" panose="020B0500000000000000" pitchFamily="34" charset="-120"/>
              </a:defRPr>
            </a:lvl1pPr>
          </a:lstStyle>
          <a:p>
            <a:pPr lvl="0">
              <a:defRPr/>
            </a:pPr>
            <a:r>
              <a:rPr lang="zh-TW" altLang="en-US" sz="5400" spc="100" dirty="0">
                <a:solidFill>
                  <a:schemeClr val="accent4">
                    <a:lumMod val="60000"/>
                    <a:lumOff val="40000"/>
                  </a:schemeClr>
                </a:solidFill>
                <a:effectLst>
                  <a:outerShdw blurRad="88900" dist="50800" dir="2700000" algn="tl" rotWithShape="0">
                    <a:prstClr val="black">
                      <a:alpha val="65000"/>
                    </a:prstClr>
                  </a:outerShdw>
                </a:effectLst>
              </a:rPr>
              <a:t>任何需存取資料的方案都可以。</a:t>
            </a:r>
            <a:endParaRPr lang="zh-CN" altLang="en-US" sz="5400" spc="100" dirty="0">
              <a:solidFill>
                <a:schemeClr val="accent4">
                  <a:lumMod val="60000"/>
                  <a:lumOff val="40000"/>
                </a:schemeClr>
              </a:solidFill>
              <a:effectLst>
                <a:outerShdw blurRad="88900" dist="50800" dir="2700000" algn="tl" rotWithShape="0">
                  <a:prstClr val="black">
                    <a:alpha val="65000"/>
                  </a:prstClr>
                </a:outerShdw>
              </a:effectLst>
            </a:endParaRPr>
          </a:p>
        </p:txBody>
      </p:sp>
      <p:sp>
        <p:nvSpPr>
          <p:cNvPr id="18" name="椭圆 10">
            <a:extLst>
              <a:ext uri="{FF2B5EF4-FFF2-40B4-BE49-F238E27FC236}">
                <a16:creationId xmlns:a16="http://schemas.microsoft.com/office/drawing/2014/main" id="{D0B63882-A0CD-46F0-8C66-15118858CC49}"/>
              </a:ext>
            </a:extLst>
          </p:cNvPr>
          <p:cNvSpPr>
            <a:spLocks noChangeAspect="1" noChangeArrowheads="1"/>
          </p:cNvSpPr>
          <p:nvPr/>
        </p:nvSpPr>
        <p:spPr bwMode="auto">
          <a:xfrm>
            <a:off x="7263380" y="2189966"/>
            <a:ext cx="788988" cy="788987"/>
          </a:xfrm>
          <a:prstGeom prst="ellipse">
            <a:avLst/>
          </a:prstGeom>
          <a:solidFill>
            <a:schemeClr val="tx2">
              <a:lumMod val="50000"/>
            </a:schemeClr>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20" name="组合 14">
            <a:extLst>
              <a:ext uri="{FF2B5EF4-FFF2-40B4-BE49-F238E27FC236}">
                <a16:creationId xmlns:a16="http://schemas.microsoft.com/office/drawing/2014/main" id="{60713766-17A8-49A4-82B6-5AE8353795ED}"/>
              </a:ext>
            </a:extLst>
          </p:cNvPr>
          <p:cNvGrpSpPr>
            <a:grpSpLocks/>
          </p:cNvGrpSpPr>
          <p:nvPr/>
        </p:nvGrpSpPr>
        <p:grpSpPr bwMode="auto">
          <a:xfrm>
            <a:off x="7448324" y="2418581"/>
            <a:ext cx="419100" cy="400050"/>
            <a:chOff x="0" y="0"/>
            <a:chExt cx="2438400" cy="2332038"/>
          </a:xfrm>
        </p:grpSpPr>
        <p:sp>
          <p:nvSpPr>
            <p:cNvPr id="21" name="Freeform 25">
              <a:extLst>
                <a:ext uri="{FF2B5EF4-FFF2-40B4-BE49-F238E27FC236}">
                  <a16:creationId xmlns:a16="http://schemas.microsoft.com/office/drawing/2014/main" id="{29172B5F-E128-4A47-93A9-0F2E20B1C1FF}"/>
                </a:ext>
              </a:extLst>
            </p:cNvPr>
            <p:cNvSpPr>
              <a:spLocks noChangeArrowheads="1"/>
            </p:cNvSpPr>
            <p:nvPr/>
          </p:nvSpPr>
          <p:spPr bwMode="auto">
            <a:xfrm>
              <a:off x="893763" y="1676400"/>
              <a:ext cx="655638" cy="655638"/>
            </a:xfrm>
            <a:custGeom>
              <a:avLst/>
              <a:gdLst>
                <a:gd name="T0" fmla="*/ 327025 w 413"/>
                <a:gd name="T1" fmla="*/ 655638 h 413"/>
                <a:gd name="T2" fmla="*/ 0 w 413"/>
                <a:gd name="T3" fmla="*/ 0 h 413"/>
                <a:gd name="T4" fmla="*/ 655638 w 413"/>
                <a:gd name="T5" fmla="*/ 0 h 413"/>
                <a:gd name="T6" fmla="*/ 327025 w 413"/>
                <a:gd name="T7" fmla="*/ 655638 h 413"/>
                <a:gd name="T8" fmla="*/ 0 60000 65536"/>
                <a:gd name="T9" fmla="*/ 0 60000 65536"/>
                <a:gd name="T10" fmla="*/ 0 60000 65536"/>
                <a:gd name="T11" fmla="*/ 0 60000 65536"/>
                <a:gd name="T12" fmla="*/ 0 w 413"/>
                <a:gd name="T13" fmla="*/ 0 h 413"/>
                <a:gd name="T14" fmla="*/ 413 w 413"/>
                <a:gd name="T15" fmla="*/ 413 h 413"/>
              </a:gdLst>
              <a:ahLst/>
              <a:cxnLst>
                <a:cxn ang="T8">
                  <a:pos x="T0" y="T1"/>
                </a:cxn>
                <a:cxn ang="T9">
                  <a:pos x="T2" y="T3"/>
                </a:cxn>
                <a:cxn ang="T10">
                  <a:pos x="T4" y="T5"/>
                </a:cxn>
                <a:cxn ang="T11">
                  <a:pos x="T6" y="T7"/>
                </a:cxn>
              </a:cxnLst>
              <a:rect l="T12" t="T13" r="T14" b="T15"/>
              <a:pathLst>
                <a:path w="413" h="413">
                  <a:moveTo>
                    <a:pt x="206" y="413"/>
                  </a:moveTo>
                  <a:lnTo>
                    <a:pt x="0" y="0"/>
                  </a:lnTo>
                  <a:lnTo>
                    <a:pt x="413" y="0"/>
                  </a:lnTo>
                  <a:lnTo>
                    <a:pt x="206" y="413"/>
                  </a:ln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22" name="任意多边形 16">
              <a:extLst>
                <a:ext uri="{FF2B5EF4-FFF2-40B4-BE49-F238E27FC236}">
                  <a16:creationId xmlns:a16="http://schemas.microsoft.com/office/drawing/2014/main" id="{BE4EDA40-6BED-4B2C-B85C-DD50AC48EAA8}"/>
                </a:ext>
              </a:extLst>
            </p:cNvPr>
            <p:cNvSpPr>
              <a:spLocks noChangeArrowheads="1"/>
            </p:cNvSpPr>
            <p:nvPr/>
          </p:nvSpPr>
          <p:spPr bwMode="auto">
            <a:xfrm>
              <a:off x="0" y="0"/>
              <a:ext cx="2438400" cy="1774825"/>
            </a:xfrm>
            <a:custGeom>
              <a:avLst/>
              <a:gdLst>
                <a:gd name="T0" fmla="*/ 290196 w 2438400"/>
                <a:gd name="T1" fmla="*/ 0 h 1774825"/>
                <a:gd name="T2" fmla="*/ 2151973 w 2438400"/>
                <a:gd name="T3" fmla="*/ 0 h 1774825"/>
                <a:gd name="T4" fmla="*/ 2438400 w 2438400"/>
                <a:gd name="T5" fmla="*/ 286384 h 1774825"/>
                <a:gd name="T6" fmla="*/ 2438400 w 2438400"/>
                <a:gd name="T7" fmla="*/ 1484673 h 1774825"/>
                <a:gd name="T8" fmla="*/ 2151973 w 2438400"/>
                <a:gd name="T9" fmla="*/ 1774825 h 1774825"/>
                <a:gd name="T10" fmla="*/ 290196 w 2438400"/>
                <a:gd name="T11" fmla="*/ 1774825 h 1774825"/>
                <a:gd name="T12" fmla="*/ 0 w 2438400"/>
                <a:gd name="T13" fmla="*/ 1484673 h 1774825"/>
                <a:gd name="T14" fmla="*/ 0 w 2438400"/>
                <a:gd name="T15" fmla="*/ 286384 h 1774825"/>
                <a:gd name="T16" fmla="*/ 290196 w 2438400"/>
                <a:gd name="T17" fmla="*/ 0 h 1774825"/>
                <a:gd name="T18" fmla="*/ 471488 w 2438400"/>
                <a:gd name="T19" fmla="*/ 425450 h 1774825"/>
                <a:gd name="T20" fmla="*/ 471488 w 2438400"/>
                <a:gd name="T21" fmla="*/ 598488 h 1774825"/>
                <a:gd name="T22" fmla="*/ 1971676 w 2438400"/>
                <a:gd name="T23" fmla="*/ 598488 h 1774825"/>
                <a:gd name="T24" fmla="*/ 1971676 w 2438400"/>
                <a:gd name="T25" fmla="*/ 425450 h 1774825"/>
                <a:gd name="T26" fmla="*/ 471488 w 2438400"/>
                <a:gd name="T27" fmla="*/ 425450 h 1774825"/>
                <a:gd name="T28" fmla="*/ 471488 w 2438400"/>
                <a:gd name="T29" fmla="*/ 801688 h 1774825"/>
                <a:gd name="T30" fmla="*/ 471488 w 2438400"/>
                <a:gd name="T31" fmla="*/ 971551 h 1774825"/>
                <a:gd name="T32" fmla="*/ 1971676 w 2438400"/>
                <a:gd name="T33" fmla="*/ 971551 h 1774825"/>
                <a:gd name="T34" fmla="*/ 1971676 w 2438400"/>
                <a:gd name="T35" fmla="*/ 801688 h 1774825"/>
                <a:gd name="T36" fmla="*/ 471488 w 2438400"/>
                <a:gd name="T37" fmla="*/ 801688 h 1774825"/>
                <a:gd name="T38" fmla="*/ 471488 w 2438400"/>
                <a:gd name="T39" fmla="*/ 1174750 h 1774825"/>
                <a:gd name="T40" fmla="*/ 471488 w 2438400"/>
                <a:gd name="T41" fmla="*/ 1347788 h 1774825"/>
                <a:gd name="T42" fmla="*/ 1971676 w 2438400"/>
                <a:gd name="T43" fmla="*/ 1347788 h 1774825"/>
                <a:gd name="T44" fmla="*/ 1971676 w 2438400"/>
                <a:gd name="T45" fmla="*/ 1174750 h 1774825"/>
                <a:gd name="T46" fmla="*/ 471488 w 2438400"/>
                <a:gd name="T47" fmla="*/ 1174750 h 17748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38400"/>
                <a:gd name="T73" fmla="*/ 0 h 1774825"/>
                <a:gd name="T74" fmla="*/ 2438400 w 2438400"/>
                <a:gd name="T75" fmla="*/ 1774825 h 17748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EFEF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grpSp>
    </p:spTree>
    <p:extLst>
      <p:ext uri="{BB962C8B-B14F-4D97-AF65-F5344CB8AC3E}">
        <p14:creationId xmlns:p14="http://schemas.microsoft.com/office/powerpoint/2010/main" val="350016419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p:cTn id="16" dur="500" fill="hold"/>
                                        <p:tgtEl>
                                          <p:spTgt spid="18"/>
                                        </p:tgtEl>
                                        <p:attrNameLst>
                                          <p:attrName>ppt_w</p:attrName>
                                        </p:attrNameLst>
                                      </p:cBhvr>
                                      <p:tavLst>
                                        <p:tav tm="0">
                                          <p:val>
                                            <p:fltVal val="0"/>
                                          </p:val>
                                        </p:tav>
                                        <p:tav tm="100000">
                                          <p:val>
                                            <p:strVal val="#ppt_w"/>
                                          </p:val>
                                        </p:tav>
                                      </p:tavLst>
                                    </p:anim>
                                    <p:anim calcmode="lin" valueType="num">
                                      <p:cBhvr>
                                        <p:cTn id="17" dur="500" fill="hold"/>
                                        <p:tgtEl>
                                          <p:spTgt spid="18"/>
                                        </p:tgtEl>
                                        <p:attrNameLst>
                                          <p:attrName>ppt_h</p:attrName>
                                        </p:attrNameLst>
                                      </p:cBhvr>
                                      <p:tavLst>
                                        <p:tav tm="0">
                                          <p:val>
                                            <p:fltVal val="0"/>
                                          </p:val>
                                        </p:tav>
                                        <p:tav tm="100000">
                                          <p:val>
                                            <p:strVal val="#ppt_h"/>
                                          </p:val>
                                        </p:tav>
                                      </p:tavLst>
                                    </p:anim>
                                    <p:animEffect transition="in" filter="fade">
                                      <p:cBhvr>
                                        <p:cTn id="18" dur="500"/>
                                        <p:tgtEl>
                                          <p:spTgt spid="18"/>
                                        </p:tgtEl>
                                      </p:cBhvr>
                                    </p:animEffect>
                                  </p:childTnLst>
                                </p:cTn>
                              </p:par>
                              <p:par>
                                <p:cTn id="19" presetID="53" presetClass="entr" presetSubtype="16"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11" name="文本框 10"/>
          <p:cNvSpPr txBox="1"/>
          <p:nvPr/>
        </p:nvSpPr>
        <p:spPr>
          <a:xfrm>
            <a:off x="4968736" y="2105321"/>
            <a:ext cx="2254528" cy="707886"/>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a:ea typeface="微软雅黑"/>
                <a:cs typeface="+mn-cs"/>
              </a:rPr>
              <a:t>PART 02</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 name="文本框 11"/>
          <p:cNvSpPr txBox="1"/>
          <p:nvPr/>
        </p:nvSpPr>
        <p:spPr>
          <a:xfrm>
            <a:off x="401484" y="2824220"/>
            <a:ext cx="11488993" cy="923330"/>
          </a:xfrm>
          <a:prstGeom prst="rect">
            <a:avLst/>
          </a:prstGeom>
          <a:noFill/>
        </p:spPr>
        <p:txBody>
          <a:bodyPr wrap="square" rtlCol="0">
            <a:spAutoFit/>
            <a:scene3d>
              <a:camera prst="orthographicFront"/>
              <a:lightRig rig="threePt" dir="t"/>
            </a:scene3d>
            <a:sp3d contourW="12700"/>
          </a:bodyPr>
          <a:lstStyle/>
          <a:p>
            <a:pPr lvl="0" algn="ctr">
              <a:defRPr/>
            </a:pPr>
            <a:r>
              <a:rPr lang="zh-TW" altLang="en-US" sz="5400" spc="100" dirty="0">
                <a:solidFill>
                  <a:prstClr val="white"/>
                </a:solidFill>
                <a:effectLst>
                  <a:outerShdw blurRad="88900" dist="50800" dir="2700000" algn="tl" rotWithShape="0">
                    <a:prstClr val="black">
                      <a:alpha val="65000"/>
                    </a:prstClr>
                  </a:outerShdw>
                </a:effectLst>
                <a:latin typeface="華康華綜體W5(P)" panose="020B0500000000000000" pitchFamily="34" charset="-120"/>
                <a:ea typeface="華康華綜體W5(P)" panose="020B0500000000000000" pitchFamily="34" charset="-120"/>
              </a:rPr>
              <a:t>承上題，若不使用區塊鏈是否可行？</a:t>
            </a:r>
            <a:endParaRPr lang="zh-CN" altLang="en-US" sz="5400" spc="100" dirty="0">
              <a:solidFill>
                <a:prstClr val="white"/>
              </a:solidFill>
              <a:effectLst>
                <a:outerShdw blurRad="88900" dist="50800" dir="2700000" algn="tl" rotWithShape="0">
                  <a:prstClr val="black">
                    <a:alpha val="65000"/>
                  </a:prstClr>
                </a:outerShdw>
              </a:effectLst>
              <a:latin typeface="華康華綜體W5(P)" panose="020B0500000000000000" pitchFamily="34" charset="-120"/>
              <a:ea typeface="華康華綜體W5(P)" panose="020B0500000000000000" pitchFamily="34" charset="-120"/>
            </a:endParaRPr>
          </a:p>
        </p:txBody>
      </p:sp>
      <p:grpSp>
        <p:nvGrpSpPr>
          <p:cNvPr id="7" name="群組 6">
            <a:extLst>
              <a:ext uri="{FF2B5EF4-FFF2-40B4-BE49-F238E27FC236}">
                <a16:creationId xmlns:a16="http://schemas.microsoft.com/office/drawing/2014/main" id="{03FE6F44-F76C-4600-A8CF-6A008E80BFD8}"/>
              </a:ext>
            </a:extLst>
          </p:cNvPr>
          <p:cNvGrpSpPr/>
          <p:nvPr/>
        </p:nvGrpSpPr>
        <p:grpSpPr>
          <a:xfrm>
            <a:off x="11214630" y="6089529"/>
            <a:ext cx="1093484" cy="768471"/>
            <a:chOff x="7621997" y="5524323"/>
            <a:chExt cx="1778360" cy="1364891"/>
          </a:xfrm>
        </p:grpSpPr>
        <p:pic>
          <p:nvPicPr>
            <p:cNvPr id="8" name="圖片 7">
              <a:extLst>
                <a:ext uri="{FF2B5EF4-FFF2-40B4-BE49-F238E27FC236}">
                  <a16:creationId xmlns:a16="http://schemas.microsoft.com/office/drawing/2014/main" id="{6EF39D65-655E-4B2D-BA3A-E00BAA487E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1997" y="5524323"/>
              <a:ext cx="1778360" cy="1364891"/>
            </a:xfrm>
            <a:prstGeom prst="rect">
              <a:avLst/>
            </a:prstGeom>
          </p:spPr>
        </p:pic>
        <p:sp>
          <p:nvSpPr>
            <p:cNvPr id="9" name="矩形 8">
              <a:extLst>
                <a:ext uri="{FF2B5EF4-FFF2-40B4-BE49-F238E27FC236}">
                  <a16:creationId xmlns:a16="http://schemas.microsoft.com/office/drawing/2014/main" id="{DBFAC994-10E5-4811-A840-470BD989D780}"/>
                </a:ext>
              </a:extLst>
            </p:cNvPr>
            <p:cNvSpPr/>
            <p:nvPr/>
          </p:nvSpPr>
          <p:spPr>
            <a:xfrm>
              <a:off x="8067420" y="5906423"/>
              <a:ext cx="877161" cy="573977"/>
            </a:xfrm>
            <a:prstGeom prst="rect">
              <a:avLst/>
            </a:prstGeom>
          </p:spPr>
          <p:txBody>
            <a:bodyPr wrap="square">
              <a:spAutoFit/>
            </a:bodyPr>
            <a:lstStyle/>
            <a:p>
              <a:pPr algn="ctr"/>
              <a:fld id="{A60C4597-589D-4A11-9817-77DC32EA032F}" type="slidenum">
                <a:rPr lang="en-US" altLang="zh-CN" sz="1500" b="1">
                  <a:solidFill>
                    <a:schemeClr val="bg1"/>
                  </a:solidFill>
                  <a:latin typeface="Segoe UI Light" pitchFamily="34" charset="0"/>
                  <a:ea typeface="专业字体设计服务/WWW.ZTSGC.COM/" pitchFamily="2" charset="-122"/>
                </a:rPr>
                <a:pPr algn="ctr"/>
                <a:t>4</a:t>
              </a:fld>
              <a:endParaRPr lang="zh-CN" altLang="en-US" sz="1500" b="1" dirty="0">
                <a:solidFill>
                  <a:schemeClr val="bg1"/>
                </a:solidFill>
                <a:latin typeface="Segoe UI Light" pitchFamily="34" charset="0"/>
                <a:ea typeface="专业字体设计服务/WWW.ZTSGC.COM/" pitchFamily="2" charset="-122"/>
              </a:endParaRPr>
            </a:p>
          </p:txBody>
        </p:sp>
      </p:grpSp>
    </p:spTree>
    <p:extLst>
      <p:ext uri="{BB962C8B-B14F-4D97-AF65-F5344CB8AC3E}">
        <p14:creationId xmlns:p14="http://schemas.microsoft.com/office/powerpoint/2010/main" val="891325363"/>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0" y="687070"/>
            <a:ext cx="12192965" cy="694056"/>
            <a:chOff x="0" y="623570"/>
            <a:chExt cx="12192965" cy="694056"/>
          </a:xfrm>
        </p:grpSpPr>
        <p:cxnSp>
          <p:nvCxnSpPr>
            <p:cNvPr id="44" name="直接连接符 43"/>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sp>
        <p:nvSpPr>
          <p:cNvPr id="53" name="文本框 52"/>
          <p:cNvSpPr txBox="1"/>
          <p:nvPr/>
        </p:nvSpPr>
        <p:spPr>
          <a:xfrm>
            <a:off x="625261" y="302189"/>
            <a:ext cx="7749481" cy="523220"/>
          </a:xfrm>
          <a:prstGeom prst="rect">
            <a:avLst/>
          </a:prstGeom>
          <a:noFill/>
        </p:spPr>
        <p:txBody>
          <a:bodyPr wrap="square" rtlCol="0">
            <a:spAutoFit/>
            <a:scene3d>
              <a:camera prst="orthographicFront"/>
              <a:lightRig rig="threePt" dir="t"/>
            </a:scene3d>
            <a:sp3d contourW="12700"/>
          </a:bodyPr>
          <a:lstStyle>
            <a:defPPr>
              <a:defRPr lang="zh-CN"/>
            </a:defPPr>
            <a:lvl1pPr lvl="0">
              <a:defRPr sz="2800">
                <a:solidFill>
                  <a:prstClr val="white"/>
                </a:solidFill>
                <a:latin typeface="華康華綜體W5(P)" panose="020B0500000000000000" pitchFamily="34" charset="-120"/>
                <a:ea typeface="華康華綜體W5(P)" panose="020B0500000000000000" pitchFamily="34" charset="-120"/>
              </a:defRPr>
            </a:lvl1pPr>
          </a:lstStyle>
          <a:p>
            <a:pPr lvl="0">
              <a:defRPr/>
            </a:pPr>
            <a:r>
              <a:rPr lang="zh-TW" altLang="en-US" spc="100" dirty="0">
                <a:effectLst>
                  <a:outerShdw blurRad="88900" dist="50800" dir="2700000" algn="tl" rotWithShape="0">
                    <a:prstClr val="black">
                      <a:alpha val="65000"/>
                    </a:prstClr>
                  </a:outerShdw>
                </a:effectLst>
              </a:rPr>
              <a:t>承上題，若不使用區塊鏈是否可行？</a:t>
            </a:r>
            <a:endParaRPr lang="zh-CN" altLang="en-US" spc="100" dirty="0">
              <a:effectLst>
                <a:outerShdw blurRad="88900" dist="50800" dir="2700000" algn="tl" rotWithShape="0">
                  <a:prstClr val="black">
                    <a:alpha val="65000"/>
                  </a:prstClr>
                </a:outerShdw>
              </a:effectLst>
            </a:endParaRPr>
          </a:p>
        </p:txBody>
      </p:sp>
      <p:grpSp>
        <p:nvGrpSpPr>
          <p:cNvPr id="90" name="群組 89">
            <a:extLst>
              <a:ext uri="{FF2B5EF4-FFF2-40B4-BE49-F238E27FC236}">
                <a16:creationId xmlns:a16="http://schemas.microsoft.com/office/drawing/2014/main" id="{81BDEFE0-D2BE-48A7-A02C-BA7FAB238DDC}"/>
              </a:ext>
            </a:extLst>
          </p:cNvPr>
          <p:cNvGrpSpPr/>
          <p:nvPr/>
        </p:nvGrpSpPr>
        <p:grpSpPr>
          <a:xfrm>
            <a:off x="11214630" y="6089529"/>
            <a:ext cx="1093484" cy="768471"/>
            <a:chOff x="7621997" y="5524323"/>
            <a:chExt cx="1778360" cy="1364891"/>
          </a:xfrm>
        </p:grpSpPr>
        <p:pic>
          <p:nvPicPr>
            <p:cNvPr id="91" name="圖片 90">
              <a:extLst>
                <a:ext uri="{FF2B5EF4-FFF2-40B4-BE49-F238E27FC236}">
                  <a16:creationId xmlns:a16="http://schemas.microsoft.com/office/drawing/2014/main" id="{A885A045-8FE4-4319-A66F-96A7EE2EE6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1997" y="5524323"/>
              <a:ext cx="1778360" cy="1364891"/>
            </a:xfrm>
            <a:prstGeom prst="rect">
              <a:avLst/>
            </a:prstGeom>
          </p:spPr>
        </p:pic>
        <p:sp>
          <p:nvSpPr>
            <p:cNvPr id="92" name="矩形 91">
              <a:extLst>
                <a:ext uri="{FF2B5EF4-FFF2-40B4-BE49-F238E27FC236}">
                  <a16:creationId xmlns:a16="http://schemas.microsoft.com/office/drawing/2014/main" id="{709BDE1E-F542-4F88-A8A2-C6C8773D436E}"/>
                </a:ext>
              </a:extLst>
            </p:cNvPr>
            <p:cNvSpPr/>
            <p:nvPr/>
          </p:nvSpPr>
          <p:spPr>
            <a:xfrm>
              <a:off x="8067420" y="5906423"/>
              <a:ext cx="877161" cy="573977"/>
            </a:xfrm>
            <a:prstGeom prst="rect">
              <a:avLst/>
            </a:prstGeom>
          </p:spPr>
          <p:txBody>
            <a:bodyPr wrap="square">
              <a:spAutoFit/>
            </a:bodyPr>
            <a:lstStyle/>
            <a:p>
              <a:pPr algn="ctr"/>
              <a:fld id="{A60C4597-589D-4A11-9817-77DC32EA032F}" type="slidenum">
                <a:rPr lang="en-US" altLang="zh-CN" sz="1500" b="1">
                  <a:solidFill>
                    <a:schemeClr val="bg1"/>
                  </a:solidFill>
                  <a:latin typeface="Segoe UI Light" pitchFamily="34" charset="0"/>
                  <a:ea typeface="专业字体设计服务/WWW.ZTSGC.COM/" pitchFamily="2" charset="-122"/>
                </a:rPr>
                <a:pPr algn="ctr"/>
                <a:t>5</a:t>
              </a:fld>
              <a:endParaRPr lang="zh-CN" altLang="en-US" sz="1500" b="1" dirty="0">
                <a:solidFill>
                  <a:schemeClr val="bg1"/>
                </a:solidFill>
                <a:latin typeface="Segoe UI Light" pitchFamily="34" charset="0"/>
                <a:ea typeface="专业字体设计服务/WWW.ZTSGC.COM/" pitchFamily="2" charset="-122"/>
              </a:endParaRPr>
            </a:p>
          </p:txBody>
        </p:sp>
      </p:grpSp>
      <p:sp>
        <p:nvSpPr>
          <p:cNvPr id="16" name="文本框 52"/>
          <p:cNvSpPr txBox="1"/>
          <p:nvPr/>
        </p:nvSpPr>
        <p:spPr>
          <a:xfrm>
            <a:off x="503957" y="2046919"/>
            <a:ext cx="5771970" cy="1938992"/>
          </a:xfrm>
          <a:prstGeom prst="rect">
            <a:avLst/>
          </a:prstGeom>
          <a:noFill/>
        </p:spPr>
        <p:txBody>
          <a:bodyPr wrap="square" rtlCol="0">
            <a:spAutoFit/>
            <a:scene3d>
              <a:camera prst="orthographicFront"/>
              <a:lightRig rig="threePt" dir="t"/>
            </a:scene3d>
            <a:sp3d contourW="12700"/>
          </a:bodyPr>
          <a:lstStyle>
            <a:defPPr>
              <a:defRPr lang="zh-CN"/>
            </a:defPPr>
            <a:lvl1pPr lvl="0">
              <a:defRPr sz="2800">
                <a:solidFill>
                  <a:prstClr val="white"/>
                </a:solidFill>
                <a:latin typeface="華康華綜體W5(P)" panose="020B0500000000000000" pitchFamily="34" charset="-120"/>
                <a:ea typeface="華康華綜體W5(P)" panose="020B0500000000000000" pitchFamily="34" charset="-120"/>
              </a:defRPr>
            </a:lvl1pPr>
          </a:lstStyle>
          <a:p>
            <a:pPr lvl="0">
              <a:defRPr/>
            </a:pPr>
            <a:r>
              <a:rPr lang="zh-TW" altLang="en-US" sz="6000" spc="100" dirty="0">
                <a:solidFill>
                  <a:schemeClr val="accent4">
                    <a:lumMod val="60000"/>
                    <a:lumOff val="40000"/>
                  </a:schemeClr>
                </a:solidFill>
                <a:effectLst>
                  <a:outerShdw blurRad="88900" dist="50800" dir="2700000" algn="tl" rotWithShape="0">
                    <a:prstClr val="black">
                      <a:alpha val="65000"/>
                    </a:prstClr>
                  </a:outerShdw>
                </a:effectLst>
              </a:rPr>
              <a:t>各式資料庫即可支援大部分應用。</a:t>
            </a:r>
            <a:endParaRPr lang="zh-CN" altLang="en-US" sz="6000" spc="100" dirty="0">
              <a:solidFill>
                <a:schemeClr val="accent4">
                  <a:lumMod val="60000"/>
                  <a:lumOff val="40000"/>
                </a:schemeClr>
              </a:solidFill>
              <a:effectLst>
                <a:outerShdw blurRad="88900" dist="50800" dir="2700000" algn="tl" rotWithShape="0">
                  <a:prstClr val="black">
                    <a:alpha val="65000"/>
                  </a:prstClr>
                </a:outerShdw>
              </a:effectLst>
            </a:endParaRPr>
          </a:p>
        </p:txBody>
      </p:sp>
      <p:pic>
        <p:nvPicPr>
          <p:cNvPr id="3" name="圖片 2">
            <a:extLst>
              <a:ext uri="{FF2B5EF4-FFF2-40B4-BE49-F238E27FC236}">
                <a16:creationId xmlns:a16="http://schemas.microsoft.com/office/drawing/2014/main" id="{CF9E03E2-351C-4BF4-AD93-AAF53D6B43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7765" y="1423352"/>
            <a:ext cx="5125117" cy="5125117"/>
          </a:xfrm>
          <a:prstGeom prst="rect">
            <a:avLst/>
          </a:prstGeom>
        </p:spPr>
      </p:pic>
      <p:pic>
        <p:nvPicPr>
          <p:cNvPr id="8" name="圖片 7">
            <a:extLst>
              <a:ext uri="{FF2B5EF4-FFF2-40B4-BE49-F238E27FC236}">
                <a16:creationId xmlns:a16="http://schemas.microsoft.com/office/drawing/2014/main" id="{9AE31A60-0094-4486-858F-170086B822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4135" y="4064627"/>
            <a:ext cx="4191965" cy="2793373"/>
          </a:xfrm>
          <a:prstGeom prst="rect">
            <a:avLst/>
          </a:prstGeom>
        </p:spPr>
      </p:pic>
    </p:spTree>
    <p:extLst>
      <p:ext uri="{BB962C8B-B14F-4D97-AF65-F5344CB8AC3E}">
        <p14:creationId xmlns:p14="http://schemas.microsoft.com/office/powerpoint/2010/main" val="273473807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11" name="文本框 10"/>
          <p:cNvSpPr txBox="1"/>
          <p:nvPr/>
        </p:nvSpPr>
        <p:spPr>
          <a:xfrm>
            <a:off x="4968736" y="2105321"/>
            <a:ext cx="2254528" cy="707886"/>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a:ea typeface="微软雅黑"/>
                <a:cs typeface="+mn-cs"/>
              </a:rPr>
              <a:t>PART 03</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 name="文本框 11"/>
          <p:cNvSpPr txBox="1"/>
          <p:nvPr/>
        </p:nvSpPr>
        <p:spPr>
          <a:xfrm>
            <a:off x="528484" y="2824220"/>
            <a:ext cx="11488993" cy="923330"/>
          </a:xfrm>
          <a:prstGeom prst="rect">
            <a:avLst/>
          </a:prstGeom>
          <a:noFill/>
        </p:spPr>
        <p:txBody>
          <a:bodyPr wrap="square" rtlCol="0">
            <a:spAutoFit/>
            <a:scene3d>
              <a:camera prst="orthographicFront"/>
              <a:lightRig rig="threePt" dir="t"/>
            </a:scene3d>
            <a:sp3d contourW="12700"/>
          </a:bodyPr>
          <a:lstStyle/>
          <a:p>
            <a:pPr lvl="0" algn="ctr">
              <a:defRPr/>
            </a:pPr>
            <a:r>
              <a:rPr lang="en-US" altLang="zh-CN" sz="5400" spc="100" dirty="0">
                <a:solidFill>
                  <a:prstClr val="white"/>
                </a:solidFill>
                <a:effectLst>
                  <a:outerShdw blurRad="88900" dist="50800" dir="2700000" algn="tl" rotWithShape="0">
                    <a:prstClr val="black">
                      <a:alpha val="65000"/>
                    </a:prstClr>
                  </a:outerShdw>
                </a:effectLst>
                <a:latin typeface="華康華綜體W5(P)" panose="020B0500000000000000" pitchFamily="34" charset="-120"/>
                <a:ea typeface="華康華綜體W5(P)" panose="020B0500000000000000" pitchFamily="34" charset="-120"/>
              </a:rPr>
              <a:t>Why Block Chain?</a:t>
            </a:r>
            <a:endParaRPr lang="zh-CN" altLang="en-US" sz="5400" spc="100" dirty="0">
              <a:solidFill>
                <a:prstClr val="white"/>
              </a:solidFill>
              <a:effectLst>
                <a:outerShdw blurRad="88900" dist="50800" dir="2700000" algn="tl" rotWithShape="0">
                  <a:prstClr val="black">
                    <a:alpha val="65000"/>
                  </a:prstClr>
                </a:outerShdw>
              </a:effectLst>
              <a:latin typeface="華康華綜體W5(P)" panose="020B0500000000000000" pitchFamily="34" charset="-120"/>
              <a:ea typeface="華康華綜體W5(P)" panose="020B0500000000000000" pitchFamily="34" charset="-120"/>
            </a:endParaRPr>
          </a:p>
        </p:txBody>
      </p:sp>
      <p:grpSp>
        <p:nvGrpSpPr>
          <p:cNvPr id="7" name="群組 6">
            <a:extLst>
              <a:ext uri="{FF2B5EF4-FFF2-40B4-BE49-F238E27FC236}">
                <a16:creationId xmlns:a16="http://schemas.microsoft.com/office/drawing/2014/main" id="{03FE6F44-F76C-4600-A8CF-6A008E80BFD8}"/>
              </a:ext>
            </a:extLst>
          </p:cNvPr>
          <p:cNvGrpSpPr/>
          <p:nvPr/>
        </p:nvGrpSpPr>
        <p:grpSpPr>
          <a:xfrm>
            <a:off x="11214630" y="6089529"/>
            <a:ext cx="1093484" cy="768471"/>
            <a:chOff x="7621997" y="5524323"/>
            <a:chExt cx="1778360" cy="1364891"/>
          </a:xfrm>
        </p:grpSpPr>
        <p:pic>
          <p:nvPicPr>
            <p:cNvPr id="8" name="圖片 7">
              <a:extLst>
                <a:ext uri="{FF2B5EF4-FFF2-40B4-BE49-F238E27FC236}">
                  <a16:creationId xmlns:a16="http://schemas.microsoft.com/office/drawing/2014/main" id="{6EF39D65-655E-4B2D-BA3A-E00BAA487E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1997" y="5524323"/>
              <a:ext cx="1778360" cy="1364891"/>
            </a:xfrm>
            <a:prstGeom prst="rect">
              <a:avLst/>
            </a:prstGeom>
          </p:spPr>
        </p:pic>
        <p:sp>
          <p:nvSpPr>
            <p:cNvPr id="9" name="矩形 8">
              <a:extLst>
                <a:ext uri="{FF2B5EF4-FFF2-40B4-BE49-F238E27FC236}">
                  <a16:creationId xmlns:a16="http://schemas.microsoft.com/office/drawing/2014/main" id="{DBFAC994-10E5-4811-A840-470BD989D780}"/>
                </a:ext>
              </a:extLst>
            </p:cNvPr>
            <p:cNvSpPr/>
            <p:nvPr/>
          </p:nvSpPr>
          <p:spPr>
            <a:xfrm>
              <a:off x="8067420" y="5906423"/>
              <a:ext cx="877161" cy="573977"/>
            </a:xfrm>
            <a:prstGeom prst="rect">
              <a:avLst/>
            </a:prstGeom>
          </p:spPr>
          <p:txBody>
            <a:bodyPr wrap="square">
              <a:spAutoFit/>
            </a:bodyPr>
            <a:lstStyle/>
            <a:p>
              <a:pPr algn="ctr"/>
              <a:fld id="{A60C4597-589D-4A11-9817-77DC32EA032F}" type="slidenum">
                <a:rPr lang="en-US" altLang="zh-CN" sz="1500" b="1">
                  <a:solidFill>
                    <a:schemeClr val="bg1"/>
                  </a:solidFill>
                  <a:latin typeface="Segoe UI Light" pitchFamily="34" charset="0"/>
                  <a:ea typeface="专业字体设计服务/WWW.ZTSGC.COM/" pitchFamily="2" charset="-122"/>
                </a:rPr>
                <a:pPr algn="ctr"/>
                <a:t>6</a:t>
              </a:fld>
              <a:endParaRPr lang="zh-CN" altLang="en-US" sz="1500" b="1" dirty="0">
                <a:solidFill>
                  <a:schemeClr val="bg1"/>
                </a:solidFill>
                <a:latin typeface="Segoe UI Light" pitchFamily="34" charset="0"/>
                <a:ea typeface="专业字体设计服务/WWW.ZTSGC.COM/" pitchFamily="2" charset="-122"/>
              </a:endParaRPr>
            </a:p>
          </p:txBody>
        </p:sp>
      </p:grpSp>
    </p:spTree>
    <p:extLst>
      <p:ext uri="{BB962C8B-B14F-4D97-AF65-F5344CB8AC3E}">
        <p14:creationId xmlns:p14="http://schemas.microsoft.com/office/powerpoint/2010/main" val="1931941816"/>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ç¸éåç">
            <a:extLst>
              <a:ext uri="{FF2B5EF4-FFF2-40B4-BE49-F238E27FC236}">
                <a16:creationId xmlns:a16="http://schemas.microsoft.com/office/drawing/2014/main" id="{136650E8-2453-4BCD-9D16-BC9F0F8460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8319" y="2487302"/>
            <a:ext cx="3770050" cy="2665425"/>
          </a:xfrm>
          <a:prstGeom prst="ellipse">
            <a:avLst/>
          </a:prstGeom>
          <a:noFill/>
          <a:extLst>
            <a:ext uri="{909E8E84-426E-40DD-AFC4-6F175D3DCCD1}">
              <a14:hiddenFill xmlns:a14="http://schemas.microsoft.com/office/drawing/2010/main">
                <a:solidFill>
                  <a:srgbClr val="FFFFFF"/>
                </a:solidFill>
              </a14:hiddenFill>
            </a:ext>
          </a:extLst>
        </p:spPr>
      </p:pic>
      <p:grpSp>
        <p:nvGrpSpPr>
          <p:cNvPr id="43" name="组合 42"/>
          <p:cNvGrpSpPr/>
          <p:nvPr/>
        </p:nvGrpSpPr>
        <p:grpSpPr>
          <a:xfrm>
            <a:off x="0" y="687070"/>
            <a:ext cx="12192965" cy="694056"/>
            <a:chOff x="0" y="623570"/>
            <a:chExt cx="12192965" cy="694056"/>
          </a:xfrm>
        </p:grpSpPr>
        <p:cxnSp>
          <p:nvCxnSpPr>
            <p:cNvPr id="44" name="直接连接符 43"/>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sp>
        <p:nvSpPr>
          <p:cNvPr id="53" name="文本框 52"/>
          <p:cNvSpPr txBox="1"/>
          <p:nvPr/>
        </p:nvSpPr>
        <p:spPr>
          <a:xfrm>
            <a:off x="625261" y="302189"/>
            <a:ext cx="7749481" cy="523220"/>
          </a:xfrm>
          <a:prstGeom prst="rect">
            <a:avLst/>
          </a:prstGeom>
          <a:noFill/>
        </p:spPr>
        <p:txBody>
          <a:bodyPr wrap="square" rtlCol="0">
            <a:spAutoFit/>
            <a:scene3d>
              <a:camera prst="orthographicFront"/>
              <a:lightRig rig="threePt" dir="t"/>
            </a:scene3d>
            <a:sp3d contourW="12700"/>
          </a:bodyPr>
          <a:lstStyle>
            <a:defPPr>
              <a:defRPr lang="zh-CN"/>
            </a:defPPr>
            <a:lvl1pPr lvl="0">
              <a:defRPr sz="2800">
                <a:solidFill>
                  <a:prstClr val="white"/>
                </a:solidFill>
                <a:latin typeface="華康華綜體W5(P)" panose="020B0500000000000000" pitchFamily="34" charset="-120"/>
                <a:ea typeface="華康華綜體W5(P)" panose="020B0500000000000000" pitchFamily="34" charset="-120"/>
              </a:defRPr>
            </a:lvl1pPr>
          </a:lstStyle>
          <a:p>
            <a:pPr lvl="0">
              <a:defRPr/>
            </a:pPr>
            <a:r>
              <a:rPr lang="en-US" altLang="zh-CN" spc="100" dirty="0">
                <a:effectLst>
                  <a:outerShdw blurRad="88900" dist="50800" dir="2700000" algn="tl" rotWithShape="0">
                    <a:prstClr val="black">
                      <a:alpha val="65000"/>
                    </a:prstClr>
                  </a:outerShdw>
                </a:effectLst>
              </a:rPr>
              <a:t>Why Block Chain?</a:t>
            </a:r>
            <a:endParaRPr lang="zh-CN" altLang="en-US" spc="100" dirty="0">
              <a:effectLst>
                <a:outerShdw blurRad="88900" dist="50800" dir="2700000" algn="tl" rotWithShape="0">
                  <a:prstClr val="black">
                    <a:alpha val="65000"/>
                  </a:prstClr>
                </a:outerShdw>
              </a:effectLst>
            </a:endParaRPr>
          </a:p>
        </p:txBody>
      </p:sp>
      <p:grpSp>
        <p:nvGrpSpPr>
          <p:cNvPr id="90" name="群組 89">
            <a:extLst>
              <a:ext uri="{FF2B5EF4-FFF2-40B4-BE49-F238E27FC236}">
                <a16:creationId xmlns:a16="http://schemas.microsoft.com/office/drawing/2014/main" id="{81BDEFE0-D2BE-48A7-A02C-BA7FAB238DDC}"/>
              </a:ext>
            </a:extLst>
          </p:cNvPr>
          <p:cNvGrpSpPr/>
          <p:nvPr/>
        </p:nvGrpSpPr>
        <p:grpSpPr>
          <a:xfrm>
            <a:off x="11214630" y="6089529"/>
            <a:ext cx="1093484" cy="768471"/>
            <a:chOff x="7621997" y="5524323"/>
            <a:chExt cx="1778360" cy="1364891"/>
          </a:xfrm>
        </p:grpSpPr>
        <p:pic>
          <p:nvPicPr>
            <p:cNvPr id="91" name="圖片 90">
              <a:extLst>
                <a:ext uri="{FF2B5EF4-FFF2-40B4-BE49-F238E27FC236}">
                  <a16:creationId xmlns:a16="http://schemas.microsoft.com/office/drawing/2014/main" id="{A885A045-8FE4-4319-A66F-96A7EE2EE6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1997" y="5524323"/>
              <a:ext cx="1778360" cy="1364891"/>
            </a:xfrm>
            <a:prstGeom prst="rect">
              <a:avLst/>
            </a:prstGeom>
          </p:spPr>
        </p:pic>
        <p:sp>
          <p:nvSpPr>
            <p:cNvPr id="92" name="矩形 91">
              <a:extLst>
                <a:ext uri="{FF2B5EF4-FFF2-40B4-BE49-F238E27FC236}">
                  <a16:creationId xmlns:a16="http://schemas.microsoft.com/office/drawing/2014/main" id="{709BDE1E-F542-4F88-A8A2-C6C8773D436E}"/>
                </a:ext>
              </a:extLst>
            </p:cNvPr>
            <p:cNvSpPr/>
            <p:nvPr/>
          </p:nvSpPr>
          <p:spPr>
            <a:xfrm>
              <a:off x="8067420" y="5906423"/>
              <a:ext cx="877161" cy="573977"/>
            </a:xfrm>
            <a:prstGeom prst="rect">
              <a:avLst/>
            </a:prstGeom>
          </p:spPr>
          <p:txBody>
            <a:bodyPr wrap="square">
              <a:spAutoFit/>
            </a:bodyPr>
            <a:lstStyle/>
            <a:p>
              <a:pPr algn="ctr"/>
              <a:fld id="{A60C4597-589D-4A11-9817-77DC32EA032F}" type="slidenum">
                <a:rPr lang="en-US" altLang="zh-CN" sz="1500" b="1">
                  <a:solidFill>
                    <a:schemeClr val="bg1"/>
                  </a:solidFill>
                  <a:latin typeface="Segoe UI Light" pitchFamily="34" charset="0"/>
                  <a:ea typeface="专业字体设计服务/WWW.ZTSGC.COM/" pitchFamily="2" charset="-122"/>
                </a:rPr>
                <a:pPr algn="ctr"/>
                <a:t>7</a:t>
              </a:fld>
              <a:endParaRPr lang="zh-CN" altLang="en-US" sz="1500" b="1" dirty="0">
                <a:solidFill>
                  <a:schemeClr val="bg1"/>
                </a:solidFill>
                <a:latin typeface="Segoe UI Light" pitchFamily="34" charset="0"/>
                <a:ea typeface="专业字体设计服务/WWW.ZTSGC.COM/" pitchFamily="2" charset="-122"/>
              </a:endParaRPr>
            </a:p>
          </p:txBody>
        </p:sp>
      </p:grpSp>
      <p:grpSp>
        <p:nvGrpSpPr>
          <p:cNvPr id="17" name="组合 18">
            <a:extLst>
              <a:ext uri="{FF2B5EF4-FFF2-40B4-BE49-F238E27FC236}">
                <a16:creationId xmlns:a16="http://schemas.microsoft.com/office/drawing/2014/main" id="{03670708-0142-4D40-9E97-8EA1EDF21455}"/>
              </a:ext>
            </a:extLst>
          </p:cNvPr>
          <p:cNvGrpSpPr/>
          <p:nvPr/>
        </p:nvGrpSpPr>
        <p:grpSpPr>
          <a:xfrm>
            <a:off x="1062038" y="2057400"/>
            <a:ext cx="10056812" cy="3490913"/>
            <a:chOff x="1062038" y="2057400"/>
            <a:chExt cx="10056812" cy="3490913"/>
          </a:xfrm>
        </p:grpSpPr>
        <p:sp>
          <p:nvSpPr>
            <p:cNvPr id="18" name="任意多边形 15">
              <a:extLst>
                <a:ext uri="{FF2B5EF4-FFF2-40B4-BE49-F238E27FC236}">
                  <a16:creationId xmlns:a16="http://schemas.microsoft.com/office/drawing/2014/main" id="{76CEF1FA-00C7-4528-9C13-3777D1DAA90E}"/>
                </a:ext>
              </a:extLst>
            </p:cNvPr>
            <p:cNvSpPr>
              <a:spLocks noChangeArrowheads="1"/>
            </p:cNvSpPr>
            <p:nvPr/>
          </p:nvSpPr>
          <p:spPr bwMode="auto">
            <a:xfrm>
              <a:off x="1062038" y="2057400"/>
              <a:ext cx="4964112" cy="1677988"/>
            </a:xfrm>
            <a:custGeom>
              <a:avLst/>
              <a:gdLst>
                <a:gd name="T0" fmla="*/ 4964112 w 4963098"/>
                <a:gd name="T1" fmla="*/ 0 h 1676733"/>
                <a:gd name="T2" fmla="*/ 4964112 w 4963098"/>
                <a:gd name="T3" fmla="*/ 529965 h 1676733"/>
                <a:gd name="T4" fmla="*/ 4905853 w 4963098"/>
                <a:gd name="T5" fmla="*/ 532909 h 1676733"/>
                <a:gd name="T6" fmla="*/ 3823499 w 4963098"/>
                <a:gd name="T7" fmla="*/ 1615853 h 1676733"/>
                <a:gd name="T8" fmla="*/ 3820524 w 4963098"/>
                <a:gd name="T9" fmla="*/ 1674792 h 1676733"/>
                <a:gd name="T10" fmla="*/ 3462363 w 4963098"/>
                <a:gd name="T11" fmla="*/ 1674792 h 1676733"/>
                <a:gd name="T12" fmla="*/ 3462363 w 4963098"/>
                <a:gd name="T13" fmla="*/ 1677988 h 1676733"/>
                <a:gd name="T14" fmla="*/ 0 w 4963098"/>
                <a:gd name="T15" fmla="*/ 1677988 h 1676733"/>
                <a:gd name="T16" fmla="*/ 0 w 4963098"/>
                <a:gd name="T17" fmla="*/ 1211695 h 1676733"/>
                <a:gd name="T18" fmla="*/ 3318014 w 4963098"/>
                <a:gd name="T19" fmla="*/ 1211695 h 1676733"/>
                <a:gd name="T20" fmla="*/ 3397878 w 4963098"/>
                <a:gd name="T21" fmla="*/ 998050 h 1676733"/>
                <a:gd name="T22" fmla="*/ 4799461 w 4963098"/>
                <a:gd name="T23" fmla="*/ 8318 h 16767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63098"/>
                <a:gd name="T37" fmla="*/ 0 h 1676733"/>
                <a:gd name="T38" fmla="*/ 4963098 w 4963098"/>
                <a:gd name="T39" fmla="*/ 1676733 h 16767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63098" h="1676733">
                  <a:moveTo>
                    <a:pt x="4963098" y="0"/>
                  </a:moveTo>
                  <a:lnTo>
                    <a:pt x="4963098" y="529569"/>
                  </a:lnTo>
                  <a:lnTo>
                    <a:pt x="4904851" y="532510"/>
                  </a:lnTo>
                  <a:cubicBezTo>
                    <a:pt x="4334273" y="590456"/>
                    <a:pt x="3880663" y="1044066"/>
                    <a:pt x="3822718" y="1614644"/>
                  </a:cubicBezTo>
                  <a:lnTo>
                    <a:pt x="3819744" y="1673539"/>
                  </a:lnTo>
                  <a:lnTo>
                    <a:pt x="3461656" y="1673539"/>
                  </a:lnTo>
                  <a:lnTo>
                    <a:pt x="3461656" y="1676733"/>
                  </a:lnTo>
                  <a:lnTo>
                    <a:pt x="0" y="1676733"/>
                  </a:lnTo>
                  <a:lnTo>
                    <a:pt x="0" y="1210789"/>
                  </a:lnTo>
                  <a:lnTo>
                    <a:pt x="3317336" y="1210789"/>
                  </a:lnTo>
                  <a:lnTo>
                    <a:pt x="3397184" y="997304"/>
                  </a:lnTo>
                  <a:cubicBezTo>
                    <a:pt x="3653890" y="458266"/>
                    <a:pt x="4178296" y="71296"/>
                    <a:pt x="4798481" y="8312"/>
                  </a:cubicBezTo>
                  <a:lnTo>
                    <a:pt x="4963098" y="0"/>
                  </a:lnTo>
                  <a:close/>
                </a:path>
              </a:pathLst>
            </a:custGeom>
            <a:solidFill>
              <a:srgbClr val="FCFCFC">
                <a:alpha val="3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sz="2000">
                <a:solidFill>
                  <a:schemeClr val="bg1"/>
                </a:solidFill>
                <a:latin typeface="華康華綜體W5" panose="020B0509000000000000" pitchFamily="49" charset="-120"/>
                <a:ea typeface="華康華綜體W5" panose="020B0509000000000000" pitchFamily="49" charset="-120"/>
              </a:endParaRPr>
            </a:p>
          </p:txBody>
        </p:sp>
        <p:sp>
          <p:nvSpPr>
            <p:cNvPr id="19" name="任意多边形 16">
              <a:extLst>
                <a:ext uri="{FF2B5EF4-FFF2-40B4-BE49-F238E27FC236}">
                  <a16:creationId xmlns:a16="http://schemas.microsoft.com/office/drawing/2014/main" id="{06A36FFF-F7FC-4EAF-A5BE-554F6282C756}"/>
                </a:ext>
              </a:extLst>
            </p:cNvPr>
            <p:cNvSpPr>
              <a:spLocks noChangeArrowheads="1"/>
            </p:cNvSpPr>
            <p:nvPr/>
          </p:nvSpPr>
          <p:spPr bwMode="auto">
            <a:xfrm rot="10800000" flipV="1">
              <a:off x="6172200" y="2060575"/>
              <a:ext cx="4946650" cy="1673225"/>
            </a:xfrm>
            <a:custGeom>
              <a:avLst/>
              <a:gdLst>
                <a:gd name="T0" fmla="*/ 4946650 w 4946769"/>
                <a:gd name="T1" fmla="*/ 0 h 1673539"/>
                <a:gd name="T2" fmla="*/ 4782037 w 4946769"/>
                <a:gd name="T3" fmla="*/ 8310 h 1673539"/>
                <a:gd name="T4" fmla="*/ 3380774 w 4946769"/>
                <a:gd name="T5" fmla="*/ 997117 h 1673539"/>
                <a:gd name="T6" fmla="*/ 3303317 w 4946769"/>
                <a:gd name="T7" fmla="*/ 1204175 h 1673539"/>
                <a:gd name="T8" fmla="*/ 0 w 4946769"/>
                <a:gd name="T9" fmla="*/ 1204175 h 1673539"/>
                <a:gd name="T10" fmla="*/ 0 w 4946769"/>
                <a:gd name="T11" fmla="*/ 1670032 h 1673539"/>
                <a:gd name="T12" fmla="*/ 3215426 w 4946769"/>
                <a:gd name="T13" fmla="*/ 1670032 h 1673539"/>
                <a:gd name="T14" fmla="*/ 3215275 w 4946769"/>
                <a:gd name="T15" fmla="*/ 1673225 h 1673539"/>
                <a:gd name="T16" fmla="*/ 3803324 w 4946769"/>
                <a:gd name="T17" fmla="*/ 1673225 h 1673539"/>
                <a:gd name="T18" fmla="*/ 3806297 w 4946769"/>
                <a:gd name="T19" fmla="*/ 1614341 h 1673539"/>
                <a:gd name="T20" fmla="*/ 4888404 w 4946769"/>
                <a:gd name="T21" fmla="*/ 532410 h 1673539"/>
                <a:gd name="T22" fmla="*/ 4946650 w 4946769"/>
                <a:gd name="T23" fmla="*/ 529470 h 16735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46769"/>
                <a:gd name="T37" fmla="*/ 0 h 1673539"/>
                <a:gd name="T38" fmla="*/ 4946769 w 4946769"/>
                <a:gd name="T39" fmla="*/ 1673539 h 16735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46769" h="1673539">
                  <a:moveTo>
                    <a:pt x="4946769" y="0"/>
                  </a:moveTo>
                  <a:lnTo>
                    <a:pt x="4782152" y="8312"/>
                  </a:lnTo>
                  <a:cubicBezTo>
                    <a:pt x="4161967" y="71296"/>
                    <a:pt x="3637561" y="458266"/>
                    <a:pt x="3380855" y="997304"/>
                  </a:cubicBezTo>
                  <a:lnTo>
                    <a:pt x="3303396" y="1204401"/>
                  </a:lnTo>
                  <a:lnTo>
                    <a:pt x="0" y="1204401"/>
                  </a:lnTo>
                  <a:lnTo>
                    <a:pt x="0" y="1670345"/>
                  </a:lnTo>
                  <a:lnTo>
                    <a:pt x="3215503" y="1670345"/>
                  </a:lnTo>
                  <a:lnTo>
                    <a:pt x="3215352" y="1673539"/>
                  </a:lnTo>
                  <a:lnTo>
                    <a:pt x="3803415" y="1673539"/>
                  </a:lnTo>
                  <a:lnTo>
                    <a:pt x="3806389" y="1614644"/>
                  </a:lnTo>
                  <a:cubicBezTo>
                    <a:pt x="3864334" y="1044066"/>
                    <a:pt x="4317944" y="590456"/>
                    <a:pt x="4888522" y="532510"/>
                  </a:cubicBezTo>
                  <a:lnTo>
                    <a:pt x="4946769" y="529569"/>
                  </a:lnTo>
                  <a:lnTo>
                    <a:pt x="4946769" y="0"/>
                  </a:lnTo>
                  <a:close/>
                </a:path>
              </a:pathLst>
            </a:custGeom>
            <a:solidFill>
              <a:srgbClr val="FCFCFC">
                <a:alpha val="7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sz="2000">
                <a:solidFill>
                  <a:schemeClr val="bg1"/>
                </a:solidFill>
                <a:latin typeface="華康華綜體W5" panose="020B0509000000000000" pitchFamily="49" charset="-120"/>
                <a:ea typeface="華康華綜體W5" panose="020B0509000000000000" pitchFamily="49" charset="-120"/>
              </a:endParaRPr>
            </a:p>
          </p:txBody>
        </p:sp>
        <p:sp>
          <p:nvSpPr>
            <p:cNvPr id="20" name="任意多边形 17">
              <a:extLst>
                <a:ext uri="{FF2B5EF4-FFF2-40B4-BE49-F238E27FC236}">
                  <a16:creationId xmlns:a16="http://schemas.microsoft.com/office/drawing/2014/main" id="{A20703F4-3449-4CBC-94CF-CD1855794F37}"/>
                </a:ext>
              </a:extLst>
            </p:cNvPr>
            <p:cNvSpPr>
              <a:spLocks noChangeArrowheads="1"/>
            </p:cNvSpPr>
            <p:nvPr/>
          </p:nvSpPr>
          <p:spPr bwMode="auto">
            <a:xfrm rot="10800000">
              <a:off x="6172200" y="3871913"/>
              <a:ext cx="4946650" cy="1676400"/>
            </a:xfrm>
            <a:custGeom>
              <a:avLst/>
              <a:gdLst>
                <a:gd name="T0" fmla="*/ 3461573 w 4946769"/>
                <a:gd name="T1" fmla="*/ 1676400 h 1676733"/>
                <a:gd name="T2" fmla="*/ 0 w 4946769"/>
                <a:gd name="T3" fmla="*/ 1676400 h 1676733"/>
                <a:gd name="T4" fmla="*/ 0 w 4946769"/>
                <a:gd name="T5" fmla="*/ 1210549 h 1676733"/>
                <a:gd name="T6" fmla="*/ 3300928 w 4946769"/>
                <a:gd name="T7" fmla="*/ 1210549 h 1676733"/>
                <a:gd name="T8" fmla="*/ 3380774 w 4946769"/>
                <a:gd name="T9" fmla="*/ 997106 h 1676733"/>
                <a:gd name="T10" fmla="*/ 4782037 w 4946769"/>
                <a:gd name="T11" fmla="*/ 8310 h 1676733"/>
                <a:gd name="T12" fmla="*/ 4946650 w 4946769"/>
                <a:gd name="T13" fmla="*/ 0 h 1676733"/>
                <a:gd name="T14" fmla="*/ 4946650 w 4946769"/>
                <a:gd name="T15" fmla="*/ 529464 h 1676733"/>
                <a:gd name="T16" fmla="*/ 4888404 w 4946769"/>
                <a:gd name="T17" fmla="*/ 532404 h 1676733"/>
                <a:gd name="T18" fmla="*/ 3806297 w 4946769"/>
                <a:gd name="T19" fmla="*/ 1614323 h 1676733"/>
                <a:gd name="T20" fmla="*/ 3803324 w 4946769"/>
                <a:gd name="T21" fmla="*/ 1673207 h 1676733"/>
                <a:gd name="T22" fmla="*/ 3461573 w 4946769"/>
                <a:gd name="T23" fmla="*/ 1673207 h 16767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46769"/>
                <a:gd name="T37" fmla="*/ 0 h 1676733"/>
                <a:gd name="T38" fmla="*/ 4946769 w 4946769"/>
                <a:gd name="T39" fmla="*/ 1676733 h 16767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46769" h="1676733">
                  <a:moveTo>
                    <a:pt x="3461656" y="1676733"/>
                  </a:moveTo>
                  <a:lnTo>
                    <a:pt x="0" y="1676733"/>
                  </a:lnTo>
                  <a:lnTo>
                    <a:pt x="0" y="1210789"/>
                  </a:lnTo>
                  <a:lnTo>
                    <a:pt x="3301007" y="1210789"/>
                  </a:lnTo>
                  <a:lnTo>
                    <a:pt x="3380855" y="997304"/>
                  </a:lnTo>
                  <a:cubicBezTo>
                    <a:pt x="3637561" y="458266"/>
                    <a:pt x="4161967" y="71296"/>
                    <a:pt x="4782152" y="8312"/>
                  </a:cubicBezTo>
                  <a:lnTo>
                    <a:pt x="4946769" y="0"/>
                  </a:lnTo>
                  <a:lnTo>
                    <a:pt x="4946769" y="529569"/>
                  </a:lnTo>
                  <a:lnTo>
                    <a:pt x="4888522" y="532510"/>
                  </a:lnTo>
                  <a:cubicBezTo>
                    <a:pt x="4317944" y="590456"/>
                    <a:pt x="3864334" y="1044066"/>
                    <a:pt x="3806389" y="1614644"/>
                  </a:cubicBezTo>
                  <a:lnTo>
                    <a:pt x="3803415" y="1673539"/>
                  </a:lnTo>
                  <a:lnTo>
                    <a:pt x="3461656" y="1673539"/>
                  </a:lnTo>
                  <a:lnTo>
                    <a:pt x="3461656" y="1676733"/>
                  </a:lnTo>
                  <a:close/>
                </a:path>
              </a:pathLst>
            </a:custGeom>
            <a:solidFill>
              <a:srgbClr val="FCFCFC">
                <a:alpha val="3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sz="2000">
                <a:solidFill>
                  <a:schemeClr val="bg1"/>
                </a:solidFill>
                <a:latin typeface="華康華綜體W5" panose="020B0509000000000000" pitchFamily="49" charset="-120"/>
                <a:ea typeface="華康華綜體W5" panose="020B0509000000000000" pitchFamily="49" charset="-120"/>
              </a:endParaRPr>
            </a:p>
          </p:txBody>
        </p:sp>
        <p:sp>
          <p:nvSpPr>
            <p:cNvPr id="21" name="任意多边形 18">
              <a:extLst>
                <a:ext uri="{FF2B5EF4-FFF2-40B4-BE49-F238E27FC236}">
                  <a16:creationId xmlns:a16="http://schemas.microsoft.com/office/drawing/2014/main" id="{E53D39D8-E73C-4E8E-97A3-DAF79FFBE8D9}"/>
                </a:ext>
              </a:extLst>
            </p:cNvPr>
            <p:cNvSpPr>
              <a:spLocks noChangeArrowheads="1"/>
            </p:cNvSpPr>
            <p:nvPr/>
          </p:nvSpPr>
          <p:spPr bwMode="auto">
            <a:xfrm flipV="1">
              <a:off x="1062038" y="3875088"/>
              <a:ext cx="4964112" cy="1673225"/>
            </a:xfrm>
            <a:custGeom>
              <a:avLst/>
              <a:gdLst>
                <a:gd name="T0" fmla="*/ 3232341 w 4963097"/>
                <a:gd name="T1" fmla="*/ 1673225 h 1673539"/>
                <a:gd name="T2" fmla="*/ 3820524 w 4963097"/>
                <a:gd name="T3" fmla="*/ 1673225 h 1673539"/>
                <a:gd name="T4" fmla="*/ 3823499 w 4963097"/>
                <a:gd name="T5" fmla="*/ 1614341 h 1673539"/>
                <a:gd name="T6" fmla="*/ 4905853 w 4963097"/>
                <a:gd name="T7" fmla="*/ 532410 h 1673539"/>
                <a:gd name="T8" fmla="*/ 4964112 w 4963097"/>
                <a:gd name="T9" fmla="*/ 529470 h 1673539"/>
                <a:gd name="T10" fmla="*/ 4964112 w 4963097"/>
                <a:gd name="T11" fmla="*/ 0 h 1673539"/>
                <a:gd name="T12" fmla="*/ 4799461 w 4963097"/>
                <a:gd name="T13" fmla="*/ 8310 h 1673539"/>
                <a:gd name="T14" fmla="*/ 3397878 w 4963097"/>
                <a:gd name="T15" fmla="*/ 997117 h 1673539"/>
                <a:gd name="T16" fmla="*/ 3320617 w 4963097"/>
                <a:gd name="T17" fmla="*/ 1203602 h 1673539"/>
                <a:gd name="T18" fmla="*/ 0 w 4963097"/>
                <a:gd name="T19" fmla="*/ 1203602 h 1673539"/>
                <a:gd name="T20" fmla="*/ 0 w 4963097"/>
                <a:gd name="T21" fmla="*/ 1669459 h 1673539"/>
                <a:gd name="T22" fmla="*/ 3232520 w 4963097"/>
                <a:gd name="T23" fmla="*/ 1669459 h 16735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963097"/>
                <a:gd name="T37" fmla="*/ 0 h 1673539"/>
                <a:gd name="T38" fmla="*/ 4963097 w 4963097"/>
                <a:gd name="T39" fmla="*/ 1673539 h 16735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963097" h="1673539">
                  <a:moveTo>
                    <a:pt x="3231680" y="1673539"/>
                  </a:moveTo>
                  <a:lnTo>
                    <a:pt x="3819743" y="1673539"/>
                  </a:lnTo>
                  <a:lnTo>
                    <a:pt x="3822717" y="1614644"/>
                  </a:lnTo>
                  <a:cubicBezTo>
                    <a:pt x="3880662" y="1044066"/>
                    <a:pt x="4334272" y="590456"/>
                    <a:pt x="4904850" y="532510"/>
                  </a:cubicBezTo>
                  <a:lnTo>
                    <a:pt x="4963097" y="529569"/>
                  </a:lnTo>
                  <a:lnTo>
                    <a:pt x="4963097" y="0"/>
                  </a:lnTo>
                  <a:lnTo>
                    <a:pt x="4798480" y="8312"/>
                  </a:lnTo>
                  <a:cubicBezTo>
                    <a:pt x="4178295" y="71296"/>
                    <a:pt x="3653889" y="458266"/>
                    <a:pt x="3397183" y="997304"/>
                  </a:cubicBezTo>
                  <a:lnTo>
                    <a:pt x="3319938" y="1203828"/>
                  </a:lnTo>
                  <a:lnTo>
                    <a:pt x="0" y="1203828"/>
                  </a:lnTo>
                  <a:lnTo>
                    <a:pt x="0" y="1669772"/>
                  </a:lnTo>
                  <a:lnTo>
                    <a:pt x="3231859" y="1669772"/>
                  </a:lnTo>
                  <a:lnTo>
                    <a:pt x="3231680" y="1673539"/>
                  </a:lnTo>
                  <a:close/>
                </a:path>
              </a:pathLst>
            </a:custGeom>
            <a:solidFill>
              <a:srgbClr val="FCFCFC">
                <a:alpha val="74117"/>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endParaRPr lang="zh-CN" altLang="en-US" sz="2000">
                <a:solidFill>
                  <a:schemeClr val="bg1"/>
                </a:solidFill>
                <a:latin typeface="華康華綜體W5" panose="020B0509000000000000" pitchFamily="49" charset="-120"/>
                <a:ea typeface="華康華綜體W5" panose="020B0509000000000000" pitchFamily="49" charset="-120"/>
              </a:endParaRPr>
            </a:p>
          </p:txBody>
        </p:sp>
      </p:grpSp>
      <p:grpSp>
        <p:nvGrpSpPr>
          <p:cNvPr id="22" name="组合 37">
            <a:extLst>
              <a:ext uri="{FF2B5EF4-FFF2-40B4-BE49-F238E27FC236}">
                <a16:creationId xmlns:a16="http://schemas.microsoft.com/office/drawing/2014/main" id="{4BCF5854-87BF-4518-AE16-56CBEF3F941D}"/>
              </a:ext>
            </a:extLst>
          </p:cNvPr>
          <p:cNvGrpSpPr/>
          <p:nvPr/>
        </p:nvGrpSpPr>
        <p:grpSpPr>
          <a:xfrm>
            <a:off x="1052512" y="1210469"/>
            <a:ext cx="3305871" cy="2443122"/>
            <a:chOff x="850204" y="3142648"/>
            <a:chExt cx="3305871" cy="2443122"/>
          </a:xfrm>
        </p:grpSpPr>
        <p:sp>
          <p:nvSpPr>
            <p:cNvPr id="23" name="矩形 22">
              <a:extLst>
                <a:ext uri="{FF2B5EF4-FFF2-40B4-BE49-F238E27FC236}">
                  <a16:creationId xmlns:a16="http://schemas.microsoft.com/office/drawing/2014/main" id="{CDDACB8C-AE77-4C0F-B44F-A67BAB8CD652}"/>
                </a:ext>
              </a:extLst>
            </p:cNvPr>
            <p:cNvSpPr/>
            <p:nvPr/>
          </p:nvSpPr>
          <p:spPr>
            <a:xfrm>
              <a:off x="850204" y="3677812"/>
              <a:ext cx="3305871" cy="1907958"/>
            </a:xfrm>
            <a:prstGeom prst="rect">
              <a:avLst/>
            </a:prstGeom>
          </p:spPr>
          <p:txBody>
            <a:bodyPr wrap="square">
              <a:spAutoFit/>
              <a:scene3d>
                <a:camera prst="orthographicFront"/>
                <a:lightRig rig="threePt" dir="t"/>
              </a:scene3d>
              <a:sp3d contourW="12700"/>
            </a:bodyPr>
            <a:lstStyle/>
            <a:p>
              <a:pPr lvl="0">
                <a:lnSpc>
                  <a:spcPct val="120000"/>
                </a:lnSpc>
                <a:defRPr/>
              </a:pPr>
              <a:r>
                <a:rPr lang="zh-TW" altLang="en-US" sz="2000" dirty="0">
                  <a:solidFill>
                    <a:schemeClr val="bg1"/>
                  </a:solidFill>
                  <a:latin typeface="華康華綜體W5" panose="020B0509000000000000" pitchFamily="49" charset="-120"/>
                  <a:ea typeface="華康華綜體W5" panose="020B0509000000000000" pitchFamily="49" charset="-120"/>
                </a:rPr>
                <a:t>資料完整性需求，沒有人可以隨意修改網路上的數據，去除掉了人為操控的可能，也就讓區塊鏈本身相對安全。</a:t>
              </a:r>
              <a:br>
                <a:rPr lang="en-US" altLang="zh-TW" sz="2000" dirty="0">
                  <a:solidFill>
                    <a:schemeClr val="bg1"/>
                  </a:solidFill>
                  <a:latin typeface="華康華綜體W5" panose="020B0509000000000000" pitchFamily="49" charset="-120"/>
                  <a:ea typeface="華康華綜體W5" panose="020B0509000000000000" pitchFamily="49" charset="-120"/>
                </a:rPr>
              </a:br>
              <a:endParaRPr kumimoji="0" lang="zh-CN" altLang="en-US" sz="2000" b="0" i="0" u="none" strike="noStrike" kern="1200" cap="none" spc="0" normalizeH="0" baseline="0" noProof="0" dirty="0">
                <a:ln>
                  <a:noFill/>
                </a:ln>
                <a:solidFill>
                  <a:schemeClr val="bg1"/>
                </a:solidFill>
                <a:effectLst/>
                <a:uLnTx/>
                <a:uFillTx/>
                <a:latin typeface="華康華綜體W5" panose="020B0509000000000000" pitchFamily="49" charset="-120"/>
                <a:ea typeface="華康華綜體W5" panose="020B0509000000000000" pitchFamily="49" charset="-120"/>
              </a:endParaRPr>
            </a:p>
          </p:txBody>
        </p:sp>
        <p:sp>
          <p:nvSpPr>
            <p:cNvPr id="24" name="矩形 23">
              <a:extLst>
                <a:ext uri="{FF2B5EF4-FFF2-40B4-BE49-F238E27FC236}">
                  <a16:creationId xmlns:a16="http://schemas.microsoft.com/office/drawing/2014/main" id="{DFBCEA3B-3789-4329-A8D9-8C419318E546}"/>
                </a:ext>
              </a:extLst>
            </p:cNvPr>
            <p:cNvSpPr/>
            <p:nvPr/>
          </p:nvSpPr>
          <p:spPr>
            <a:xfrm>
              <a:off x="874713" y="3142648"/>
              <a:ext cx="2241974" cy="633635"/>
            </a:xfrm>
            <a:prstGeom prst="rect">
              <a:avLst/>
            </a:prstGeom>
          </p:spPr>
          <p:txBody>
            <a:bodyPr wrap="square">
              <a:spAutoFit/>
              <a:scene3d>
                <a:camera prst="orthographicFront"/>
                <a:lightRig rig="threePt" dir="t"/>
              </a:scene3d>
              <a:sp3d contourW="12700"/>
            </a:bodyPr>
            <a:lstStyle/>
            <a:p>
              <a:pPr lvl="0" algn="just">
                <a:lnSpc>
                  <a:spcPct val="120000"/>
                </a:lnSpc>
                <a:defRPr/>
              </a:pPr>
              <a:r>
                <a:rPr lang="zh-TW" altLang="en-US" sz="3200" b="1" dirty="0">
                  <a:solidFill>
                    <a:schemeClr val="accent4">
                      <a:lumMod val="60000"/>
                      <a:lumOff val="40000"/>
                    </a:schemeClr>
                  </a:solidFill>
                  <a:latin typeface="華康華綜體W5" panose="020B0509000000000000" pitchFamily="49" charset="-120"/>
                  <a:ea typeface="華康華綜體W5" panose="020B0509000000000000" pitchFamily="49" charset="-120"/>
                </a:rPr>
                <a:t>不可篡改</a:t>
              </a:r>
              <a:endParaRPr kumimoji="0" lang="zh-CN" altLang="en-US" sz="3200" b="1" i="0" u="none" strike="noStrike" kern="1200" cap="none" spc="0" normalizeH="0" baseline="0" noProof="0" dirty="0">
                <a:ln>
                  <a:noFill/>
                </a:ln>
                <a:solidFill>
                  <a:schemeClr val="accent4">
                    <a:lumMod val="60000"/>
                    <a:lumOff val="40000"/>
                  </a:schemeClr>
                </a:solidFill>
                <a:effectLst/>
                <a:uLnTx/>
                <a:uFillTx/>
                <a:latin typeface="華康華綜體W5" panose="020B0509000000000000" pitchFamily="49" charset="-120"/>
                <a:ea typeface="華康華綜體W5" panose="020B0509000000000000" pitchFamily="49" charset="-120"/>
              </a:endParaRPr>
            </a:p>
          </p:txBody>
        </p:sp>
      </p:grpSp>
      <p:grpSp>
        <p:nvGrpSpPr>
          <p:cNvPr id="25" name="组合 40">
            <a:extLst>
              <a:ext uri="{FF2B5EF4-FFF2-40B4-BE49-F238E27FC236}">
                <a16:creationId xmlns:a16="http://schemas.microsoft.com/office/drawing/2014/main" id="{F2FD9E4B-01D1-4AFD-A63E-A5C70AFEDE11}"/>
              </a:ext>
            </a:extLst>
          </p:cNvPr>
          <p:cNvGrpSpPr/>
          <p:nvPr/>
        </p:nvGrpSpPr>
        <p:grpSpPr>
          <a:xfrm>
            <a:off x="1164230" y="4338659"/>
            <a:ext cx="3281362" cy="2124708"/>
            <a:chOff x="874713" y="3091730"/>
            <a:chExt cx="3281362" cy="2124708"/>
          </a:xfrm>
        </p:grpSpPr>
        <p:sp>
          <p:nvSpPr>
            <p:cNvPr id="26" name="矩形 25">
              <a:extLst>
                <a:ext uri="{FF2B5EF4-FFF2-40B4-BE49-F238E27FC236}">
                  <a16:creationId xmlns:a16="http://schemas.microsoft.com/office/drawing/2014/main" id="{F8C088D1-3393-4262-96F0-22A6EED93B85}"/>
                </a:ext>
              </a:extLst>
            </p:cNvPr>
            <p:cNvSpPr/>
            <p:nvPr/>
          </p:nvSpPr>
          <p:spPr>
            <a:xfrm>
              <a:off x="874713" y="3677812"/>
              <a:ext cx="3281362" cy="1538626"/>
            </a:xfrm>
            <a:prstGeom prst="rect">
              <a:avLst/>
            </a:prstGeom>
          </p:spPr>
          <p:txBody>
            <a:bodyPr wrap="square">
              <a:spAutoFit/>
              <a:scene3d>
                <a:camera prst="orthographicFront"/>
                <a:lightRig rig="threePt" dir="t"/>
              </a:scene3d>
              <a:sp3d contourW="12700"/>
            </a:bodyPr>
            <a:lstStyle/>
            <a:p>
              <a:pPr lvl="0">
                <a:lnSpc>
                  <a:spcPct val="120000"/>
                </a:lnSpc>
                <a:defRPr/>
              </a:pPr>
              <a:r>
                <a:rPr lang="zh-TW" altLang="en-US" sz="2000" dirty="0">
                  <a:solidFill>
                    <a:schemeClr val="bg1"/>
                  </a:solidFill>
                  <a:latin typeface="華康華綜體W5" panose="020B0509000000000000" pitchFamily="49" charset="-120"/>
                  <a:ea typeface="華康華綜體W5" panose="020B0509000000000000" pitchFamily="49" charset="-120"/>
                </a:rPr>
                <a:t>資料無信任機構、彼此不信任、大家都想當中心或都不想當中心。</a:t>
              </a:r>
              <a:br>
                <a:rPr lang="en-US" altLang="zh-TW" sz="2000" dirty="0">
                  <a:solidFill>
                    <a:schemeClr val="bg1"/>
                  </a:solidFill>
                  <a:latin typeface="華康華綜體W5" panose="020B0509000000000000" pitchFamily="49" charset="-120"/>
                  <a:ea typeface="華康華綜體W5" panose="020B0509000000000000" pitchFamily="49" charset="-120"/>
                </a:rPr>
              </a:br>
              <a:endParaRPr kumimoji="0" lang="zh-CN" altLang="en-US" sz="2000" b="0" i="0" u="none" strike="noStrike" kern="1200" cap="none" spc="0" normalizeH="0" baseline="0" noProof="0" dirty="0">
                <a:ln>
                  <a:noFill/>
                </a:ln>
                <a:solidFill>
                  <a:schemeClr val="bg1"/>
                </a:solidFill>
                <a:effectLst/>
                <a:uLnTx/>
                <a:uFillTx/>
                <a:latin typeface="華康華綜體W5" panose="020B0509000000000000" pitchFamily="49" charset="-120"/>
                <a:ea typeface="華康華綜體W5" panose="020B0509000000000000" pitchFamily="49" charset="-120"/>
              </a:endParaRPr>
            </a:p>
          </p:txBody>
        </p:sp>
        <p:sp>
          <p:nvSpPr>
            <p:cNvPr id="27" name="矩形 26">
              <a:extLst>
                <a:ext uri="{FF2B5EF4-FFF2-40B4-BE49-F238E27FC236}">
                  <a16:creationId xmlns:a16="http://schemas.microsoft.com/office/drawing/2014/main" id="{6206EB40-34F1-4AA7-8A90-22BCDCEC5628}"/>
                </a:ext>
              </a:extLst>
            </p:cNvPr>
            <p:cNvSpPr/>
            <p:nvPr/>
          </p:nvSpPr>
          <p:spPr>
            <a:xfrm>
              <a:off x="874713" y="3091730"/>
              <a:ext cx="2241974" cy="633635"/>
            </a:xfrm>
            <a:prstGeom prst="rect">
              <a:avLst/>
            </a:prstGeom>
          </p:spPr>
          <p:txBody>
            <a:bodyPr wrap="square">
              <a:spAutoFit/>
              <a:scene3d>
                <a:camera prst="orthographicFront"/>
                <a:lightRig rig="threePt" dir="t"/>
              </a:scene3d>
              <a:sp3d contourW="12700"/>
            </a:bodyPr>
            <a:lstStyle/>
            <a:p>
              <a:pPr lvl="0" algn="just">
                <a:lnSpc>
                  <a:spcPct val="120000"/>
                </a:lnSpc>
                <a:defRPr/>
              </a:pPr>
              <a:r>
                <a:rPr lang="zh-TW" altLang="en-US" sz="3200" b="1" dirty="0">
                  <a:solidFill>
                    <a:schemeClr val="accent4">
                      <a:lumMod val="60000"/>
                      <a:lumOff val="40000"/>
                    </a:schemeClr>
                  </a:solidFill>
                  <a:latin typeface="華康華綜體W5" panose="020B0509000000000000" pitchFamily="49" charset="-120"/>
                  <a:ea typeface="華康華綜體W5" panose="020B0509000000000000" pitchFamily="49" charset="-120"/>
                </a:rPr>
                <a:t>去中心化</a:t>
              </a:r>
              <a:endParaRPr kumimoji="0" lang="zh-CN" altLang="en-US" sz="3200" b="1" i="0" u="none" strike="noStrike" kern="1200" cap="none" spc="0" normalizeH="0" baseline="0" noProof="0" dirty="0">
                <a:ln>
                  <a:noFill/>
                </a:ln>
                <a:solidFill>
                  <a:schemeClr val="accent4">
                    <a:lumMod val="60000"/>
                    <a:lumOff val="40000"/>
                  </a:schemeClr>
                </a:solidFill>
                <a:effectLst/>
                <a:uLnTx/>
                <a:uFillTx/>
                <a:latin typeface="華康華綜體W5" panose="020B0509000000000000" pitchFamily="49" charset="-120"/>
                <a:ea typeface="華康華綜體W5" panose="020B0509000000000000" pitchFamily="49" charset="-120"/>
              </a:endParaRPr>
            </a:p>
          </p:txBody>
        </p:sp>
      </p:grpSp>
      <p:grpSp>
        <p:nvGrpSpPr>
          <p:cNvPr id="28" name="组合 43">
            <a:extLst>
              <a:ext uri="{FF2B5EF4-FFF2-40B4-BE49-F238E27FC236}">
                <a16:creationId xmlns:a16="http://schemas.microsoft.com/office/drawing/2014/main" id="{F4595465-D3BD-4C8C-8006-A61AE339748D}"/>
              </a:ext>
            </a:extLst>
          </p:cNvPr>
          <p:cNvGrpSpPr/>
          <p:nvPr/>
        </p:nvGrpSpPr>
        <p:grpSpPr>
          <a:xfrm>
            <a:off x="7899952" y="1287035"/>
            <a:ext cx="3281362" cy="2113919"/>
            <a:chOff x="874713" y="3020869"/>
            <a:chExt cx="3281362" cy="2113919"/>
          </a:xfrm>
        </p:grpSpPr>
        <p:sp>
          <p:nvSpPr>
            <p:cNvPr id="29" name="矩形 28">
              <a:extLst>
                <a:ext uri="{FF2B5EF4-FFF2-40B4-BE49-F238E27FC236}">
                  <a16:creationId xmlns:a16="http://schemas.microsoft.com/office/drawing/2014/main" id="{96768AD5-A521-4A0E-9040-406FC9124E2D}"/>
                </a:ext>
              </a:extLst>
            </p:cNvPr>
            <p:cNvSpPr/>
            <p:nvPr/>
          </p:nvSpPr>
          <p:spPr>
            <a:xfrm>
              <a:off x="874713" y="3595905"/>
              <a:ext cx="3281362" cy="1538883"/>
            </a:xfrm>
            <a:prstGeom prst="rect">
              <a:avLst/>
            </a:prstGeom>
          </p:spPr>
          <p:txBody>
            <a:bodyPr wrap="square">
              <a:spAutoFit/>
              <a:scene3d>
                <a:camera prst="orthographicFront"/>
                <a:lightRig rig="threePt" dir="t"/>
              </a:scene3d>
              <a:sp3d contourW="12700"/>
            </a:bodyPr>
            <a:lstStyle/>
            <a:p>
              <a:pPr fontAlgn="base"/>
              <a:r>
                <a:rPr lang="zh-TW" altLang="en-US" sz="2000" dirty="0">
                  <a:solidFill>
                    <a:schemeClr val="bg1"/>
                  </a:solidFill>
                  <a:latin typeface="華康華綜體W5" panose="020B0509000000000000" pitchFamily="49" charset="-120"/>
                  <a:ea typeface="華康華綜體W5" panose="020B0509000000000000" pitchFamily="49" charset="-120"/>
                </a:rPr>
                <a:t>資料可能被攻擊，區塊鏈中的每一筆資料一旦寫入就不可以再改動，只要資料被驗證完就永久的寫入該區塊中。</a:t>
              </a:r>
              <a:br>
                <a:rPr lang="en-US" altLang="zh-TW" sz="2000" dirty="0">
                  <a:solidFill>
                    <a:schemeClr val="bg1"/>
                  </a:solidFill>
                  <a:latin typeface="華康華綜體W5" panose="020B0509000000000000" pitchFamily="49" charset="-120"/>
                  <a:ea typeface="華康華綜體W5" panose="020B0509000000000000" pitchFamily="49" charset="-120"/>
                </a:rPr>
              </a:br>
              <a:endParaRPr lang="zh-TW" altLang="en-US" sz="1400" dirty="0">
                <a:solidFill>
                  <a:schemeClr val="bg1"/>
                </a:solidFill>
                <a:latin typeface="華康華綜體W5" panose="020B0509000000000000" pitchFamily="49" charset="-120"/>
                <a:ea typeface="華康華綜體W5" panose="020B0509000000000000" pitchFamily="49" charset="-120"/>
              </a:endParaRPr>
            </a:p>
          </p:txBody>
        </p:sp>
        <p:sp>
          <p:nvSpPr>
            <p:cNvPr id="30" name="矩形 29">
              <a:extLst>
                <a:ext uri="{FF2B5EF4-FFF2-40B4-BE49-F238E27FC236}">
                  <a16:creationId xmlns:a16="http://schemas.microsoft.com/office/drawing/2014/main" id="{39598746-8B33-484C-820F-3207CB2B2082}"/>
                </a:ext>
              </a:extLst>
            </p:cNvPr>
            <p:cNvSpPr/>
            <p:nvPr/>
          </p:nvSpPr>
          <p:spPr>
            <a:xfrm>
              <a:off x="1914101" y="3020869"/>
              <a:ext cx="2241974" cy="701282"/>
            </a:xfrm>
            <a:prstGeom prst="rect">
              <a:avLst/>
            </a:prstGeom>
          </p:spPr>
          <p:txBody>
            <a:bodyPr wrap="square">
              <a:spAutoFit/>
              <a:scene3d>
                <a:camera prst="orthographicFront"/>
                <a:lightRig rig="threePt" dir="t"/>
              </a:scene3d>
              <a:sp3d contourW="12700"/>
            </a:bodyPr>
            <a:lstStyle/>
            <a:p>
              <a:pPr lvl="0" algn="r">
                <a:lnSpc>
                  <a:spcPct val="120000"/>
                </a:lnSpc>
                <a:defRPr/>
              </a:pPr>
              <a:r>
                <a:rPr lang="zh-TW" altLang="en-US" sz="3600" b="1" dirty="0">
                  <a:solidFill>
                    <a:schemeClr val="accent4">
                      <a:lumMod val="60000"/>
                      <a:lumOff val="40000"/>
                    </a:schemeClr>
                  </a:solidFill>
                  <a:latin typeface="華康華綜體W5" panose="020B0509000000000000" pitchFamily="49" charset="-120"/>
                  <a:ea typeface="華康華綜體W5" panose="020B0509000000000000" pitchFamily="49" charset="-120"/>
                </a:rPr>
                <a:t>安全性</a:t>
              </a:r>
              <a:endParaRPr kumimoji="0" lang="zh-CN" altLang="en-US" sz="3600" b="1" i="0" u="none" strike="noStrike" kern="1200" cap="none" spc="0" normalizeH="0" baseline="0" noProof="0" dirty="0">
                <a:ln>
                  <a:noFill/>
                </a:ln>
                <a:solidFill>
                  <a:schemeClr val="accent4">
                    <a:lumMod val="60000"/>
                    <a:lumOff val="40000"/>
                  </a:schemeClr>
                </a:solidFill>
                <a:effectLst/>
                <a:uLnTx/>
                <a:uFillTx/>
                <a:latin typeface="華康華綜體W5" panose="020B0509000000000000" pitchFamily="49" charset="-120"/>
                <a:ea typeface="華康華綜體W5" panose="020B0509000000000000" pitchFamily="49" charset="-120"/>
              </a:endParaRPr>
            </a:p>
          </p:txBody>
        </p:sp>
      </p:grpSp>
      <p:grpSp>
        <p:nvGrpSpPr>
          <p:cNvPr id="31" name="组合 46">
            <a:extLst>
              <a:ext uri="{FF2B5EF4-FFF2-40B4-BE49-F238E27FC236}">
                <a16:creationId xmlns:a16="http://schemas.microsoft.com/office/drawing/2014/main" id="{81EDE96F-5C48-4E0C-A0B9-52C33CE722E0}"/>
              </a:ext>
            </a:extLst>
          </p:cNvPr>
          <p:cNvGrpSpPr/>
          <p:nvPr/>
        </p:nvGrpSpPr>
        <p:grpSpPr>
          <a:xfrm>
            <a:off x="6901332" y="4259130"/>
            <a:ext cx="4314424" cy="2388903"/>
            <a:chOff x="-20282" y="3142093"/>
            <a:chExt cx="4314424" cy="2388903"/>
          </a:xfrm>
        </p:grpSpPr>
        <p:sp>
          <p:nvSpPr>
            <p:cNvPr id="32" name="矩形 31">
              <a:extLst>
                <a:ext uri="{FF2B5EF4-FFF2-40B4-BE49-F238E27FC236}">
                  <a16:creationId xmlns:a16="http://schemas.microsoft.com/office/drawing/2014/main" id="{84633B23-6F86-438F-BEB2-F4CDAA6387C0}"/>
                </a:ext>
              </a:extLst>
            </p:cNvPr>
            <p:cNvSpPr/>
            <p:nvPr/>
          </p:nvSpPr>
          <p:spPr>
            <a:xfrm>
              <a:off x="-20282" y="3623038"/>
              <a:ext cx="4314424" cy="1907958"/>
            </a:xfrm>
            <a:prstGeom prst="rect">
              <a:avLst/>
            </a:prstGeom>
          </p:spPr>
          <p:txBody>
            <a:bodyPr wrap="square">
              <a:spAutoFit/>
              <a:scene3d>
                <a:camera prst="orthographicFront"/>
                <a:lightRig rig="threePt" dir="t"/>
              </a:scene3d>
              <a:sp3d contourW="12700"/>
            </a:bodyPr>
            <a:lstStyle/>
            <a:p>
              <a:pPr lvl="0">
                <a:lnSpc>
                  <a:spcPct val="120000"/>
                </a:lnSpc>
                <a:defRPr/>
              </a:pPr>
              <a:r>
                <a:rPr kumimoji="0" lang="zh-CN" altLang="en-US" sz="2000" b="0" i="0" u="none" strike="noStrike" kern="1200" cap="none" spc="0" normalizeH="0" baseline="0" noProof="0" dirty="0">
                  <a:ln>
                    <a:noFill/>
                  </a:ln>
                  <a:solidFill>
                    <a:schemeClr val="bg1"/>
                  </a:solidFill>
                  <a:effectLst/>
                  <a:uLnTx/>
                  <a:uFillTx/>
                  <a:latin typeface="華康華綜體W5" panose="020B0509000000000000" pitchFamily="49" charset="-120"/>
                  <a:ea typeface="華康華綜體W5" panose="020B0509000000000000" pitchFamily="49" charset="-120"/>
                </a:rPr>
                <a:t>用</a:t>
              </a:r>
              <a:r>
                <a:rPr lang="zh-TW" altLang="en-US" sz="2000" dirty="0">
                  <a:solidFill>
                    <a:schemeClr val="bg1"/>
                  </a:solidFill>
                  <a:latin typeface="華康華綜體W5" panose="020B0509000000000000" pitchFamily="49" charset="-120"/>
                  <a:ea typeface="華康華綜體W5" panose="020B0509000000000000" pitchFamily="49" charset="-120"/>
                </a:rPr>
                <a:t>除了其中交易的訊息會另外被加密之外，其中所有的運算數據都是對所有人開放，任何人都可以透過公開的介面去查詢區塊鏈中的數據，系統信息非常透明，但將個人資訊隱藏。</a:t>
              </a:r>
              <a:endParaRPr kumimoji="0" lang="zh-CN" altLang="en-US" sz="2000" b="0" i="0" u="none" strike="noStrike" kern="1200" cap="none" spc="0" normalizeH="0" baseline="0" noProof="0" dirty="0">
                <a:ln>
                  <a:noFill/>
                </a:ln>
                <a:solidFill>
                  <a:schemeClr val="bg1"/>
                </a:solidFill>
                <a:effectLst/>
                <a:uLnTx/>
                <a:uFillTx/>
                <a:latin typeface="華康華綜體W5" panose="020B0509000000000000" pitchFamily="49" charset="-120"/>
                <a:ea typeface="華康華綜體W5" panose="020B0509000000000000" pitchFamily="49" charset="-120"/>
              </a:endParaRPr>
            </a:p>
          </p:txBody>
        </p:sp>
        <p:sp>
          <p:nvSpPr>
            <p:cNvPr id="33" name="矩形 32">
              <a:extLst>
                <a:ext uri="{FF2B5EF4-FFF2-40B4-BE49-F238E27FC236}">
                  <a16:creationId xmlns:a16="http://schemas.microsoft.com/office/drawing/2014/main" id="{EB192995-2CEC-431E-9B84-3328AE26FC78}"/>
                </a:ext>
              </a:extLst>
            </p:cNvPr>
            <p:cNvSpPr/>
            <p:nvPr/>
          </p:nvSpPr>
          <p:spPr>
            <a:xfrm>
              <a:off x="1841377" y="3142093"/>
              <a:ext cx="2241974" cy="633635"/>
            </a:xfrm>
            <a:prstGeom prst="rect">
              <a:avLst/>
            </a:prstGeom>
          </p:spPr>
          <p:txBody>
            <a:bodyPr wrap="square">
              <a:spAutoFit/>
              <a:scene3d>
                <a:camera prst="orthographicFront"/>
                <a:lightRig rig="threePt" dir="t"/>
              </a:scene3d>
              <a:sp3d contourW="12700"/>
            </a:bodyPr>
            <a:lstStyle/>
            <a:p>
              <a:pPr lvl="0" algn="r">
                <a:lnSpc>
                  <a:spcPct val="120000"/>
                </a:lnSpc>
                <a:defRPr/>
              </a:pPr>
              <a:r>
                <a:rPr lang="zh-TW" altLang="en-US" sz="3200" b="1" dirty="0">
                  <a:solidFill>
                    <a:schemeClr val="accent4">
                      <a:lumMod val="60000"/>
                      <a:lumOff val="40000"/>
                    </a:schemeClr>
                  </a:solidFill>
                  <a:latin typeface="華康華綜體W5" panose="020B0509000000000000" pitchFamily="49" charset="-120"/>
                  <a:ea typeface="華康華綜體W5" panose="020B0509000000000000" pitchFamily="49" charset="-120"/>
                </a:rPr>
                <a:t>開放性</a:t>
              </a:r>
              <a:endParaRPr kumimoji="0" lang="zh-CN" altLang="en-US" sz="3200" b="1" i="0" u="none" strike="noStrike" kern="1200" cap="none" spc="0" normalizeH="0" baseline="0" noProof="0" dirty="0">
                <a:ln>
                  <a:noFill/>
                </a:ln>
                <a:solidFill>
                  <a:schemeClr val="accent4">
                    <a:lumMod val="60000"/>
                    <a:lumOff val="40000"/>
                  </a:schemeClr>
                </a:solidFill>
                <a:effectLst/>
                <a:uLnTx/>
                <a:uFillTx/>
                <a:latin typeface="華康華綜體W5" panose="020B0509000000000000" pitchFamily="49" charset="-120"/>
                <a:ea typeface="華康華綜體W5" panose="020B0509000000000000" pitchFamily="49" charset="-120"/>
              </a:endParaRPr>
            </a:p>
          </p:txBody>
        </p:sp>
      </p:grpSp>
    </p:spTree>
    <p:extLst>
      <p:ext uri="{BB962C8B-B14F-4D97-AF65-F5344CB8AC3E}">
        <p14:creationId xmlns:p14="http://schemas.microsoft.com/office/powerpoint/2010/main" val="318696620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4" presetClass="entr" presetSubtype="1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randombar(horizontal)">
                                      <p:cBhvr>
                                        <p:cTn id="14" dur="500"/>
                                        <p:tgtEl>
                                          <p:spTgt spid="22"/>
                                        </p:tgtEl>
                                      </p:cBhvr>
                                    </p:animEffect>
                                  </p:childTnLst>
                                </p:cTn>
                              </p:par>
                              <p:par>
                                <p:cTn id="15" presetID="14" presetClass="entr" presetSubtype="1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randombar(horizontal)">
                                      <p:cBhvr>
                                        <p:cTn id="17" dur="500"/>
                                        <p:tgtEl>
                                          <p:spTgt spid="28"/>
                                        </p:tgtEl>
                                      </p:cBhvr>
                                    </p:animEffect>
                                  </p:childTnLst>
                                </p:cTn>
                              </p:par>
                              <p:par>
                                <p:cTn id="18" presetID="14" presetClass="entr" presetSubtype="10"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randombar(horizontal)">
                                      <p:cBhvr>
                                        <p:cTn id="20" dur="500"/>
                                        <p:tgtEl>
                                          <p:spTgt spid="25"/>
                                        </p:tgtEl>
                                      </p:cBhvr>
                                    </p:animEffect>
                                  </p:childTnLst>
                                </p:cTn>
                              </p:par>
                              <p:par>
                                <p:cTn id="21" presetID="14" presetClass="entr" presetSubtype="1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randombar(horizontal)">
                                      <p:cBhvr>
                                        <p:cTn id="2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0000"/>
          <a:stretch/>
        </p:blipFill>
        <p:spPr>
          <a:xfrm>
            <a:off x="0" y="0"/>
            <a:ext cx="12192000" cy="6858000"/>
          </a:xfrm>
          <a:prstGeom prst="rect">
            <a:avLst/>
          </a:prstGeom>
        </p:spPr>
      </p:pic>
      <p:sp>
        <p:nvSpPr>
          <p:cNvPr id="11" name="文本框 10"/>
          <p:cNvSpPr txBox="1"/>
          <p:nvPr/>
        </p:nvSpPr>
        <p:spPr>
          <a:xfrm>
            <a:off x="4968736" y="2105321"/>
            <a:ext cx="2254528" cy="707886"/>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prstClr val="white"/>
                </a:solidFill>
                <a:effectLst/>
                <a:uLnTx/>
                <a:uFillTx/>
                <a:latin typeface="Arial"/>
                <a:ea typeface="微软雅黑"/>
                <a:cs typeface="+mn-cs"/>
              </a:rPr>
              <a:t>PART 04</a:t>
            </a:r>
            <a:endParaRPr kumimoji="0" lang="zh-CN" altLang="en-US" sz="40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 name="文本框 11"/>
          <p:cNvSpPr txBox="1"/>
          <p:nvPr/>
        </p:nvSpPr>
        <p:spPr>
          <a:xfrm>
            <a:off x="528484" y="2824220"/>
            <a:ext cx="11488993" cy="2585323"/>
          </a:xfrm>
          <a:prstGeom prst="rect">
            <a:avLst/>
          </a:prstGeom>
          <a:noFill/>
        </p:spPr>
        <p:txBody>
          <a:bodyPr wrap="square" rtlCol="0">
            <a:spAutoFit/>
            <a:scene3d>
              <a:camera prst="orthographicFront"/>
              <a:lightRig rig="threePt" dir="t"/>
            </a:scene3d>
            <a:sp3d contourW="12700"/>
          </a:bodyPr>
          <a:lstStyle/>
          <a:p>
            <a:pPr lvl="0" algn="ctr">
              <a:defRPr/>
            </a:pPr>
            <a:r>
              <a:rPr lang="zh-TW" altLang="en-US" sz="5400" spc="100" dirty="0">
                <a:solidFill>
                  <a:prstClr val="white"/>
                </a:solidFill>
                <a:effectLst>
                  <a:outerShdw blurRad="88900" dist="50800" dir="2700000" algn="tl" rotWithShape="0">
                    <a:prstClr val="black">
                      <a:alpha val="65000"/>
                    </a:prstClr>
                  </a:outerShdw>
                </a:effectLst>
                <a:latin typeface="華康華綜體W5(P)" panose="020B0500000000000000" pitchFamily="34" charset="-120"/>
                <a:ea typeface="華康華綜體W5(P)" panose="020B0500000000000000" pitchFamily="34" charset="-120"/>
              </a:rPr>
              <a:t>大陸光區塊鏈新創就上萬家，</a:t>
            </a:r>
            <a:br>
              <a:rPr lang="en-US" altLang="zh-TW" sz="5400" spc="100" dirty="0">
                <a:solidFill>
                  <a:prstClr val="white"/>
                </a:solidFill>
                <a:effectLst>
                  <a:outerShdw blurRad="88900" dist="50800" dir="2700000" algn="tl" rotWithShape="0">
                    <a:prstClr val="black">
                      <a:alpha val="65000"/>
                    </a:prstClr>
                  </a:outerShdw>
                </a:effectLst>
                <a:latin typeface="華康華綜體W5(P)" panose="020B0500000000000000" pitchFamily="34" charset="-120"/>
                <a:ea typeface="華康華綜體W5(P)" panose="020B0500000000000000" pitchFamily="34" charset="-120"/>
              </a:rPr>
            </a:br>
            <a:endParaRPr lang="en-US" altLang="zh-TW" sz="5400" spc="100" dirty="0">
              <a:solidFill>
                <a:prstClr val="white"/>
              </a:solidFill>
              <a:effectLst>
                <a:outerShdw blurRad="88900" dist="50800" dir="2700000" algn="tl" rotWithShape="0">
                  <a:prstClr val="black">
                    <a:alpha val="65000"/>
                  </a:prstClr>
                </a:outerShdw>
              </a:effectLst>
              <a:latin typeface="華康華綜體W5(P)" panose="020B0500000000000000" pitchFamily="34" charset="-120"/>
              <a:ea typeface="華康華綜體W5(P)" panose="020B0500000000000000" pitchFamily="34" charset="-120"/>
            </a:endParaRPr>
          </a:p>
          <a:p>
            <a:pPr lvl="0" algn="ctr">
              <a:defRPr/>
            </a:pPr>
            <a:r>
              <a:rPr lang="zh-TW" altLang="en-US" sz="5400" spc="100" dirty="0">
                <a:solidFill>
                  <a:prstClr val="white"/>
                </a:solidFill>
                <a:effectLst>
                  <a:outerShdw blurRad="88900" dist="50800" dir="2700000" algn="tl" rotWithShape="0">
                    <a:prstClr val="black">
                      <a:alpha val="65000"/>
                    </a:prstClr>
                  </a:outerShdw>
                </a:effectLst>
                <a:latin typeface="華康華綜體W5(P)" panose="020B0500000000000000" pitchFamily="34" charset="-120"/>
                <a:ea typeface="華康華綜體W5(P)" panose="020B0500000000000000" pitchFamily="34" charset="-120"/>
              </a:rPr>
              <a:t>有何看法？</a:t>
            </a:r>
            <a:endParaRPr lang="zh-CN" altLang="en-US" sz="5400" spc="100" dirty="0">
              <a:solidFill>
                <a:prstClr val="white"/>
              </a:solidFill>
              <a:effectLst>
                <a:outerShdw blurRad="88900" dist="50800" dir="2700000" algn="tl" rotWithShape="0">
                  <a:prstClr val="black">
                    <a:alpha val="65000"/>
                  </a:prstClr>
                </a:outerShdw>
              </a:effectLst>
              <a:latin typeface="華康華綜體W5(P)" panose="020B0500000000000000" pitchFamily="34" charset="-120"/>
              <a:ea typeface="華康華綜體W5(P)" panose="020B0500000000000000" pitchFamily="34" charset="-120"/>
            </a:endParaRPr>
          </a:p>
        </p:txBody>
      </p:sp>
      <p:grpSp>
        <p:nvGrpSpPr>
          <p:cNvPr id="7" name="群組 6">
            <a:extLst>
              <a:ext uri="{FF2B5EF4-FFF2-40B4-BE49-F238E27FC236}">
                <a16:creationId xmlns:a16="http://schemas.microsoft.com/office/drawing/2014/main" id="{03FE6F44-F76C-4600-A8CF-6A008E80BFD8}"/>
              </a:ext>
            </a:extLst>
          </p:cNvPr>
          <p:cNvGrpSpPr/>
          <p:nvPr/>
        </p:nvGrpSpPr>
        <p:grpSpPr>
          <a:xfrm>
            <a:off x="11214630" y="6089529"/>
            <a:ext cx="1093484" cy="768471"/>
            <a:chOff x="7621997" y="5524323"/>
            <a:chExt cx="1778360" cy="1364891"/>
          </a:xfrm>
        </p:grpSpPr>
        <p:pic>
          <p:nvPicPr>
            <p:cNvPr id="8" name="圖片 7">
              <a:extLst>
                <a:ext uri="{FF2B5EF4-FFF2-40B4-BE49-F238E27FC236}">
                  <a16:creationId xmlns:a16="http://schemas.microsoft.com/office/drawing/2014/main" id="{6EF39D65-655E-4B2D-BA3A-E00BAA487E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1997" y="5524323"/>
              <a:ext cx="1778360" cy="1364891"/>
            </a:xfrm>
            <a:prstGeom prst="rect">
              <a:avLst/>
            </a:prstGeom>
          </p:spPr>
        </p:pic>
        <p:sp>
          <p:nvSpPr>
            <p:cNvPr id="9" name="矩形 8">
              <a:extLst>
                <a:ext uri="{FF2B5EF4-FFF2-40B4-BE49-F238E27FC236}">
                  <a16:creationId xmlns:a16="http://schemas.microsoft.com/office/drawing/2014/main" id="{DBFAC994-10E5-4811-A840-470BD989D780}"/>
                </a:ext>
              </a:extLst>
            </p:cNvPr>
            <p:cNvSpPr/>
            <p:nvPr/>
          </p:nvSpPr>
          <p:spPr>
            <a:xfrm>
              <a:off x="8067420" y="5906423"/>
              <a:ext cx="877161" cy="573977"/>
            </a:xfrm>
            <a:prstGeom prst="rect">
              <a:avLst/>
            </a:prstGeom>
          </p:spPr>
          <p:txBody>
            <a:bodyPr wrap="square">
              <a:spAutoFit/>
            </a:bodyPr>
            <a:lstStyle/>
            <a:p>
              <a:pPr algn="ctr"/>
              <a:fld id="{A60C4597-589D-4A11-9817-77DC32EA032F}" type="slidenum">
                <a:rPr lang="en-US" altLang="zh-CN" sz="1500" b="1">
                  <a:solidFill>
                    <a:schemeClr val="bg1"/>
                  </a:solidFill>
                  <a:latin typeface="Segoe UI Light" pitchFamily="34" charset="0"/>
                  <a:ea typeface="专业字体设计服务/WWW.ZTSGC.COM/" pitchFamily="2" charset="-122"/>
                </a:rPr>
                <a:pPr algn="ctr"/>
                <a:t>8</a:t>
              </a:fld>
              <a:endParaRPr lang="zh-CN" altLang="en-US" sz="1500" b="1" dirty="0">
                <a:solidFill>
                  <a:schemeClr val="bg1"/>
                </a:solidFill>
                <a:latin typeface="Segoe UI Light" pitchFamily="34" charset="0"/>
                <a:ea typeface="专业字体设计服务/WWW.ZTSGC.COM/" pitchFamily="2" charset="-122"/>
              </a:endParaRPr>
            </a:p>
          </p:txBody>
        </p:sp>
      </p:grpSp>
    </p:spTree>
    <p:extLst>
      <p:ext uri="{BB962C8B-B14F-4D97-AF65-F5344CB8AC3E}">
        <p14:creationId xmlns:p14="http://schemas.microsoft.com/office/powerpoint/2010/main" val="871865219"/>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https://blokt.com/wp-content/uploads/2019/01/blockchain-developer.jpg">
            <a:extLst>
              <a:ext uri="{FF2B5EF4-FFF2-40B4-BE49-F238E27FC236}">
                <a16:creationId xmlns:a16="http://schemas.microsoft.com/office/drawing/2014/main" id="{2955B1BC-796B-450C-A7D2-B52D7C953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006" y="2092803"/>
            <a:ext cx="4368893" cy="2844150"/>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组合 42"/>
          <p:cNvGrpSpPr/>
          <p:nvPr/>
        </p:nvGrpSpPr>
        <p:grpSpPr>
          <a:xfrm>
            <a:off x="0" y="687070"/>
            <a:ext cx="12192965" cy="694056"/>
            <a:chOff x="0" y="623570"/>
            <a:chExt cx="12192965" cy="694056"/>
          </a:xfrm>
        </p:grpSpPr>
        <p:cxnSp>
          <p:nvCxnSpPr>
            <p:cNvPr id="44" name="直接连接符 43"/>
            <p:cNvCxnSpPr/>
            <p:nvPr/>
          </p:nvCxnSpPr>
          <p:spPr>
            <a:xfrm>
              <a:off x="0" y="1016000"/>
              <a:ext cx="101473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0147300" y="723900"/>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0330906" y="723900"/>
              <a:ext cx="134257" cy="5445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10465163" y="976313"/>
              <a:ext cx="183606" cy="29210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648769" y="976313"/>
              <a:ext cx="75967" cy="341313"/>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10724736" y="632460"/>
              <a:ext cx="194738" cy="67564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0919474" y="623570"/>
              <a:ext cx="87099" cy="39243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1004965" y="1016000"/>
              <a:ext cx="1188000" cy="0"/>
            </a:xfrm>
            <a:prstGeom prst="line">
              <a:avLst/>
            </a:prstGeom>
            <a:ln w="28575" cap="rnd">
              <a:solidFill>
                <a:schemeClr val="bg1">
                  <a:alpha val="70000"/>
                </a:schemeClr>
              </a:solidFill>
              <a:round/>
            </a:ln>
          </p:spPr>
          <p:style>
            <a:lnRef idx="1">
              <a:schemeClr val="accent1"/>
            </a:lnRef>
            <a:fillRef idx="0">
              <a:schemeClr val="accent1"/>
            </a:fillRef>
            <a:effectRef idx="0">
              <a:schemeClr val="accent1"/>
            </a:effectRef>
            <a:fontRef idx="minor">
              <a:schemeClr val="tx1"/>
            </a:fontRef>
          </p:style>
        </p:cxnSp>
      </p:grpSp>
      <p:sp>
        <p:nvSpPr>
          <p:cNvPr id="53" name="文本框 52"/>
          <p:cNvSpPr txBox="1"/>
          <p:nvPr/>
        </p:nvSpPr>
        <p:spPr>
          <a:xfrm>
            <a:off x="625261" y="302189"/>
            <a:ext cx="7749481" cy="523220"/>
          </a:xfrm>
          <a:prstGeom prst="rect">
            <a:avLst/>
          </a:prstGeom>
          <a:noFill/>
        </p:spPr>
        <p:txBody>
          <a:bodyPr wrap="square" rtlCol="0">
            <a:spAutoFit/>
            <a:scene3d>
              <a:camera prst="orthographicFront"/>
              <a:lightRig rig="threePt" dir="t"/>
            </a:scene3d>
            <a:sp3d contourW="12700"/>
          </a:bodyPr>
          <a:lstStyle>
            <a:defPPr>
              <a:defRPr lang="zh-CN"/>
            </a:defPPr>
            <a:lvl1pPr lvl="0">
              <a:defRPr sz="2800">
                <a:solidFill>
                  <a:prstClr val="white"/>
                </a:solidFill>
                <a:latin typeface="華康華綜體W5(P)" panose="020B0500000000000000" pitchFamily="34" charset="-120"/>
                <a:ea typeface="華康華綜體W5(P)" panose="020B0500000000000000" pitchFamily="34" charset="-120"/>
              </a:defRPr>
            </a:lvl1pPr>
          </a:lstStyle>
          <a:p>
            <a:pPr lvl="0">
              <a:defRPr/>
            </a:pPr>
            <a:r>
              <a:rPr lang="zh-TW" altLang="en-US" spc="100" dirty="0">
                <a:effectLst>
                  <a:outerShdw blurRad="88900" dist="50800" dir="2700000" algn="tl" rotWithShape="0">
                    <a:prstClr val="black">
                      <a:alpha val="65000"/>
                    </a:prstClr>
                  </a:outerShdw>
                </a:effectLst>
              </a:rPr>
              <a:t>大陸光區塊鏈新創就上萬家，有何看法？</a:t>
            </a:r>
            <a:endParaRPr lang="zh-CN" altLang="en-US" spc="100" dirty="0">
              <a:effectLst>
                <a:outerShdw blurRad="88900" dist="50800" dir="2700000" algn="tl" rotWithShape="0">
                  <a:prstClr val="black">
                    <a:alpha val="65000"/>
                  </a:prstClr>
                </a:outerShdw>
              </a:effectLst>
            </a:endParaRPr>
          </a:p>
        </p:txBody>
      </p:sp>
      <p:grpSp>
        <p:nvGrpSpPr>
          <p:cNvPr id="90" name="群組 89">
            <a:extLst>
              <a:ext uri="{FF2B5EF4-FFF2-40B4-BE49-F238E27FC236}">
                <a16:creationId xmlns:a16="http://schemas.microsoft.com/office/drawing/2014/main" id="{81BDEFE0-D2BE-48A7-A02C-BA7FAB238DDC}"/>
              </a:ext>
            </a:extLst>
          </p:cNvPr>
          <p:cNvGrpSpPr/>
          <p:nvPr/>
        </p:nvGrpSpPr>
        <p:grpSpPr>
          <a:xfrm>
            <a:off x="11214630" y="6089529"/>
            <a:ext cx="1093484" cy="768471"/>
            <a:chOff x="7621997" y="5524323"/>
            <a:chExt cx="1778360" cy="1364891"/>
          </a:xfrm>
        </p:grpSpPr>
        <p:pic>
          <p:nvPicPr>
            <p:cNvPr id="91" name="圖片 90">
              <a:extLst>
                <a:ext uri="{FF2B5EF4-FFF2-40B4-BE49-F238E27FC236}">
                  <a16:creationId xmlns:a16="http://schemas.microsoft.com/office/drawing/2014/main" id="{A885A045-8FE4-4319-A66F-96A7EE2EE6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1997" y="5524323"/>
              <a:ext cx="1778360" cy="1364891"/>
            </a:xfrm>
            <a:prstGeom prst="rect">
              <a:avLst/>
            </a:prstGeom>
          </p:spPr>
        </p:pic>
        <p:sp>
          <p:nvSpPr>
            <p:cNvPr id="92" name="矩形 91">
              <a:extLst>
                <a:ext uri="{FF2B5EF4-FFF2-40B4-BE49-F238E27FC236}">
                  <a16:creationId xmlns:a16="http://schemas.microsoft.com/office/drawing/2014/main" id="{709BDE1E-F542-4F88-A8A2-C6C8773D436E}"/>
                </a:ext>
              </a:extLst>
            </p:cNvPr>
            <p:cNvSpPr/>
            <p:nvPr/>
          </p:nvSpPr>
          <p:spPr>
            <a:xfrm>
              <a:off x="8067420" y="5906423"/>
              <a:ext cx="877161" cy="573977"/>
            </a:xfrm>
            <a:prstGeom prst="rect">
              <a:avLst/>
            </a:prstGeom>
          </p:spPr>
          <p:txBody>
            <a:bodyPr wrap="square">
              <a:spAutoFit/>
            </a:bodyPr>
            <a:lstStyle/>
            <a:p>
              <a:pPr algn="ctr"/>
              <a:fld id="{A60C4597-589D-4A11-9817-77DC32EA032F}" type="slidenum">
                <a:rPr lang="en-US" altLang="zh-CN" sz="1500" b="1">
                  <a:solidFill>
                    <a:schemeClr val="bg1"/>
                  </a:solidFill>
                  <a:latin typeface="Segoe UI Light" pitchFamily="34" charset="0"/>
                  <a:ea typeface="专业字体设计服务/WWW.ZTSGC.COM/" pitchFamily="2" charset="-122"/>
                </a:rPr>
                <a:pPr algn="ctr"/>
                <a:t>9</a:t>
              </a:fld>
              <a:endParaRPr lang="zh-CN" altLang="en-US" sz="1500" b="1" dirty="0">
                <a:solidFill>
                  <a:schemeClr val="bg1"/>
                </a:solidFill>
                <a:latin typeface="Segoe UI Light" pitchFamily="34" charset="0"/>
                <a:ea typeface="专业字体设计服务/WWW.ZTSGC.COM/" pitchFamily="2" charset="-122"/>
              </a:endParaRPr>
            </a:p>
          </p:txBody>
        </p:sp>
      </p:grpSp>
      <p:pic>
        <p:nvPicPr>
          <p:cNvPr id="17" name="Grafik 6">
            <a:extLst>
              <a:ext uri="{FF2B5EF4-FFF2-40B4-BE49-F238E27FC236}">
                <a16:creationId xmlns:a16="http://schemas.microsoft.com/office/drawing/2014/main" id="{E358864E-900D-4CDC-B570-150DCFFA984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200973" y="2092803"/>
            <a:ext cx="4722863" cy="3925585"/>
          </a:xfrm>
          <a:prstGeom prst="rect">
            <a:avLst/>
          </a:prstGeom>
        </p:spPr>
      </p:pic>
      <p:grpSp>
        <p:nvGrpSpPr>
          <p:cNvPr id="18" name="组合 4">
            <a:extLst>
              <a:ext uri="{FF2B5EF4-FFF2-40B4-BE49-F238E27FC236}">
                <a16:creationId xmlns:a16="http://schemas.microsoft.com/office/drawing/2014/main" id="{26B1F67F-EAC0-47FC-92EF-D44B8C6C9862}"/>
              </a:ext>
            </a:extLst>
          </p:cNvPr>
          <p:cNvGrpSpPr/>
          <p:nvPr/>
        </p:nvGrpSpPr>
        <p:grpSpPr>
          <a:xfrm>
            <a:off x="5367913" y="1392832"/>
            <a:ext cx="6453237" cy="882909"/>
            <a:chOff x="6289674" y="2079624"/>
            <a:chExt cx="3473975" cy="882909"/>
          </a:xfrm>
        </p:grpSpPr>
        <p:sp>
          <p:nvSpPr>
            <p:cNvPr id="19" name="圆角矩形 11">
              <a:extLst>
                <a:ext uri="{FF2B5EF4-FFF2-40B4-BE49-F238E27FC236}">
                  <a16:creationId xmlns:a16="http://schemas.microsoft.com/office/drawing/2014/main" id="{9EC14B4F-3D67-42ED-B630-C58121CBAC58}"/>
                </a:ext>
              </a:extLst>
            </p:cNvPr>
            <p:cNvSpPr>
              <a:spLocks noChangeArrowheads="1"/>
            </p:cNvSpPr>
            <p:nvPr/>
          </p:nvSpPr>
          <p:spPr bwMode="auto">
            <a:xfrm>
              <a:off x="6289674" y="2079624"/>
              <a:ext cx="3473975" cy="882909"/>
            </a:xfrm>
            <a:prstGeom prst="roundRect">
              <a:avLst>
                <a:gd name="adj" fmla="val 22148"/>
              </a:avLst>
            </a:prstGeom>
            <a:solidFill>
              <a:srgbClr val="FCFCFC">
                <a:alpha val="50195"/>
              </a:srgbClr>
            </a:solidFill>
            <a:ln w="6350">
              <a:solidFill>
                <a:srgbClr val="FFFFFF">
                  <a:alpha val="39999"/>
                </a:srgbClr>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3200">
                <a:solidFill>
                  <a:schemeClr val="accent4">
                    <a:lumMod val="60000"/>
                    <a:lumOff val="40000"/>
                  </a:schemeClr>
                </a:solidFill>
                <a:latin typeface="華康華綜體W5" panose="020B0509000000000000" pitchFamily="49" charset="-120"/>
                <a:ea typeface="華康華綜體W5" panose="020B0509000000000000" pitchFamily="49" charset="-120"/>
                <a:sym typeface="宋体" panose="02010600030101010101" pitchFamily="2" charset="-122"/>
              </a:endParaRPr>
            </a:p>
          </p:txBody>
        </p:sp>
        <p:sp>
          <p:nvSpPr>
            <p:cNvPr id="20" name="矩形 19">
              <a:extLst>
                <a:ext uri="{FF2B5EF4-FFF2-40B4-BE49-F238E27FC236}">
                  <a16:creationId xmlns:a16="http://schemas.microsoft.com/office/drawing/2014/main" id="{CBDF46FC-D037-461F-B9E1-55358897EA48}"/>
                </a:ext>
              </a:extLst>
            </p:cNvPr>
            <p:cNvSpPr/>
            <p:nvPr/>
          </p:nvSpPr>
          <p:spPr>
            <a:xfrm>
              <a:off x="6394450" y="2092628"/>
              <a:ext cx="3343275" cy="830997"/>
            </a:xfrm>
            <a:prstGeom prst="rect">
              <a:avLst/>
            </a:prstGeom>
          </p:spPr>
          <p:txBody>
            <a:bodyPr wrap="square">
              <a:spAutoFit/>
              <a:scene3d>
                <a:camera prst="orthographicFront"/>
                <a:lightRig rig="threePt" dir="t"/>
              </a:scene3d>
              <a:sp3d contourW="12700"/>
            </a:bodyPr>
            <a:lstStyle/>
            <a:p>
              <a:pPr fontAlgn="base"/>
              <a:r>
                <a:rPr lang="zh-TW" altLang="en-US" sz="2400" dirty="0">
                  <a:solidFill>
                    <a:schemeClr val="accent4">
                      <a:lumMod val="60000"/>
                      <a:lumOff val="40000"/>
                    </a:schemeClr>
                  </a:solidFill>
                  <a:latin typeface="華康華綜體W5" panose="020B0509000000000000" pitchFamily="49" charset="-120"/>
                  <a:ea typeface="華康華綜體W5" panose="020B0509000000000000" pitchFamily="49" charset="-120"/>
                </a:rPr>
                <a:t>藉由區塊鏈的聲勢，結合自家產品，增加市場能見度，降低行銷的門檻。</a:t>
              </a:r>
              <a:endParaRPr lang="en-US" altLang="zh-TW" sz="2400" dirty="0">
                <a:solidFill>
                  <a:schemeClr val="accent4">
                    <a:lumMod val="60000"/>
                    <a:lumOff val="40000"/>
                  </a:schemeClr>
                </a:solidFill>
                <a:latin typeface="華康華綜體W5" panose="020B0509000000000000" pitchFamily="49" charset="-120"/>
                <a:ea typeface="華康華綜體W5" panose="020B0509000000000000" pitchFamily="49" charset="-120"/>
              </a:endParaRPr>
            </a:p>
          </p:txBody>
        </p:sp>
      </p:grpSp>
      <p:grpSp>
        <p:nvGrpSpPr>
          <p:cNvPr id="21" name="组合 5">
            <a:extLst>
              <a:ext uri="{FF2B5EF4-FFF2-40B4-BE49-F238E27FC236}">
                <a16:creationId xmlns:a16="http://schemas.microsoft.com/office/drawing/2014/main" id="{269D24EE-712F-4D93-B0E6-D3A1F71CCF8A}"/>
              </a:ext>
            </a:extLst>
          </p:cNvPr>
          <p:cNvGrpSpPr/>
          <p:nvPr/>
        </p:nvGrpSpPr>
        <p:grpSpPr>
          <a:xfrm>
            <a:off x="5367913" y="2405068"/>
            <a:ext cx="6387615" cy="977623"/>
            <a:chOff x="6307138" y="2805113"/>
            <a:chExt cx="4465637" cy="977623"/>
          </a:xfrm>
        </p:grpSpPr>
        <p:sp>
          <p:nvSpPr>
            <p:cNvPr id="22" name="圆角矩形 12">
              <a:extLst>
                <a:ext uri="{FF2B5EF4-FFF2-40B4-BE49-F238E27FC236}">
                  <a16:creationId xmlns:a16="http://schemas.microsoft.com/office/drawing/2014/main" id="{3FC11C8B-E592-49B7-B91B-EBFB6A271711}"/>
                </a:ext>
              </a:extLst>
            </p:cNvPr>
            <p:cNvSpPr>
              <a:spLocks noChangeArrowheads="1"/>
            </p:cNvSpPr>
            <p:nvPr/>
          </p:nvSpPr>
          <p:spPr bwMode="auto">
            <a:xfrm>
              <a:off x="6307138" y="2805113"/>
              <a:ext cx="4465637" cy="977623"/>
            </a:xfrm>
            <a:prstGeom prst="roundRect">
              <a:avLst>
                <a:gd name="adj" fmla="val 22148"/>
              </a:avLst>
            </a:prstGeom>
            <a:solidFill>
              <a:srgbClr val="FCFCFC">
                <a:alpha val="39999"/>
              </a:srgbClr>
            </a:solidFill>
            <a:ln w="6350">
              <a:solidFill>
                <a:srgbClr val="FFFFFF">
                  <a:alpha val="39999"/>
                </a:srgbClr>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3200">
                <a:solidFill>
                  <a:schemeClr val="accent4">
                    <a:lumMod val="60000"/>
                    <a:lumOff val="40000"/>
                  </a:schemeClr>
                </a:solidFill>
                <a:latin typeface="華康華綜體W5" panose="020B0509000000000000" pitchFamily="49" charset="-120"/>
                <a:ea typeface="華康華綜體W5" panose="020B0509000000000000" pitchFamily="49" charset="-120"/>
                <a:sym typeface="宋体" panose="02010600030101010101" pitchFamily="2" charset="-122"/>
              </a:endParaRPr>
            </a:p>
          </p:txBody>
        </p:sp>
        <p:sp>
          <p:nvSpPr>
            <p:cNvPr id="23" name="矩形 22">
              <a:extLst>
                <a:ext uri="{FF2B5EF4-FFF2-40B4-BE49-F238E27FC236}">
                  <a16:creationId xmlns:a16="http://schemas.microsoft.com/office/drawing/2014/main" id="{B55CFAC5-BC0D-4EBB-AAF5-6B4A46E469D5}"/>
                </a:ext>
              </a:extLst>
            </p:cNvPr>
            <p:cNvSpPr/>
            <p:nvPr/>
          </p:nvSpPr>
          <p:spPr>
            <a:xfrm>
              <a:off x="6394450" y="2819400"/>
              <a:ext cx="4367176" cy="830997"/>
            </a:xfrm>
            <a:prstGeom prst="rect">
              <a:avLst/>
            </a:prstGeom>
          </p:spPr>
          <p:txBody>
            <a:bodyPr wrap="square">
              <a:spAutoFit/>
              <a:scene3d>
                <a:camera prst="orthographicFront"/>
                <a:lightRig rig="threePt" dir="t"/>
              </a:scene3d>
              <a:sp3d contourW="12700"/>
            </a:bodyPr>
            <a:lstStyle/>
            <a:p>
              <a:pPr fontAlgn="base"/>
              <a:r>
                <a:rPr lang="zh-TW" altLang="en-US" sz="2400" dirty="0">
                  <a:solidFill>
                    <a:schemeClr val="accent4">
                      <a:lumMod val="60000"/>
                      <a:lumOff val="40000"/>
                    </a:schemeClr>
                  </a:solidFill>
                  <a:latin typeface="華康華綜體W5" panose="020B0509000000000000" pitchFamily="49" charset="-120"/>
                  <a:ea typeface="華康華綜體W5" panose="020B0509000000000000" pitchFamily="49" charset="-120"/>
                </a:rPr>
                <a:t>對於區塊鏈的認知不足，將區塊鏈技術使用在不合適的專案上。</a:t>
              </a:r>
              <a:endParaRPr lang="en-US" altLang="zh-TW" sz="2400" dirty="0">
                <a:solidFill>
                  <a:schemeClr val="accent4">
                    <a:lumMod val="60000"/>
                    <a:lumOff val="40000"/>
                  </a:schemeClr>
                </a:solidFill>
                <a:latin typeface="華康華綜體W5" panose="020B0509000000000000" pitchFamily="49" charset="-120"/>
                <a:ea typeface="華康華綜體W5" panose="020B0509000000000000" pitchFamily="49" charset="-120"/>
              </a:endParaRPr>
            </a:p>
          </p:txBody>
        </p:sp>
      </p:grpSp>
      <p:grpSp>
        <p:nvGrpSpPr>
          <p:cNvPr id="24" name="组合 6">
            <a:extLst>
              <a:ext uri="{FF2B5EF4-FFF2-40B4-BE49-F238E27FC236}">
                <a16:creationId xmlns:a16="http://schemas.microsoft.com/office/drawing/2014/main" id="{0159C432-564B-4BCC-9807-FD5CAEEDAA86}"/>
              </a:ext>
            </a:extLst>
          </p:cNvPr>
          <p:cNvGrpSpPr/>
          <p:nvPr/>
        </p:nvGrpSpPr>
        <p:grpSpPr>
          <a:xfrm>
            <a:off x="5367913" y="3532247"/>
            <a:ext cx="6371669" cy="900024"/>
            <a:chOff x="6323084" y="4012909"/>
            <a:chExt cx="6371669" cy="900024"/>
          </a:xfrm>
        </p:grpSpPr>
        <p:sp>
          <p:nvSpPr>
            <p:cNvPr id="25" name="圆角矩形 13">
              <a:extLst>
                <a:ext uri="{FF2B5EF4-FFF2-40B4-BE49-F238E27FC236}">
                  <a16:creationId xmlns:a16="http://schemas.microsoft.com/office/drawing/2014/main" id="{1E475D27-B461-4CB5-89D5-2950E2943A1A}"/>
                </a:ext>
              </a:extLst>
            </p:cNvPr>
            <p:cNvSpPr>
              <a:spLocks noChangeArrowheads="1"/>
            </p:cNvSpPr>
            <p:nvPr/>
          </p:nvSpPr>
          <p:spPr bwMode="auto">
            <a:xfrm>
              <a:off x="6323084" y="4012909"/>
              <a:ext cx="6371669" cy="900024"/>
            </a:xfrm>
            <a:prstGeom prst="roundRect">
              <a:avLst>
                <a:gd name="adj" fmla="val 22148"/>
              </a:avLst>
            </a:prstGeom>
            <a:solidFill>
              <a:srgbClr val="FCFCFC">
                <a:alpha val="29803"/>
              </a:srgbClr>
            </a:solidFill>
            <a:ln w="6350">
              <a:solidFill>
                <a:srgbClr val="FFFFFF">
                  <a:alpha val="39999"/>
                </a:srgbClr>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3200">
                <a:solidFill>
                  <a:schemeClr val="accent4">
                    <a:lumMod val="60000"/>
                    <a:lumOff val="40000"/>
                  </a:schemeClr>
                </a:solidFill>
                <a:latin typeface="華康華綜體W5" panose="020B0509000000000000" pitchFamily="49" charset="-120"/>
                <a:ea typeface="華康華綜體W5" panose="020B0509000000000000" pitchFamily="49" charset="-120"/>
                <a:sym typeface="宋体" panose="02010600030101010101" pitchFamily="2" charset="-122"/>
              </a:endParaRPr>
            </a:p>
          </p:txBody>
        </p:sp>
        <p:sp>
          <p:nvSpPr>
            <p:cNvPr id="26" name="矩形 25">
              <a:extLst>
                <a:ext uri="{FF2B5EF4-FFF2-40B4-BE49-F238E27FC236}">
                  <a16:creationId xmlns:a16="http://schemas.microsoft.com/office/drawing/2014/main" id="{BFDC75DD-1C22-431C-BC7B-3AE0C5A19016}"/>
                </a:ext>
              </a:extLst>
            </p:cNvPr>
            <p:cNvSpPr/>
            <p:nvPr/>
          </p:nvSpPr>
          <p:spPr>
            <a:xfrm>
              <a:off x="6443752" y="4064460"/>
              <a:ext cx="6130331" cy="830997"/>
            </a:xfrm>
            <a:prstGeom prst="rect">
              <a:avLst/>
            </a:prstGeom>
          </p:spPr>
          <p:txBody>
            <a:bodyPr wrap="square">
              <a:spAutoFit/>
              <a:scene3d>
                <a:camera prst="orthographicFront"/>
                <a:lightRig rig="threePt" dir="t"/>
              </a:scene3d>
              <a:sp3d contourW="12700"/>
            </a:bodyPr>
            <a:lstStyle/>
            <a:p>
              <a:pPr fontAlgn="base"/>
              <a:r>
                <a:rPr lang="zh-TW" altLang="en-US" sz="2400" dirty="0">
                  <a:solidFill>
                    <a:schemeClr val="accent4">
                      <a:lumMod val="60000"/>
                      <a:lumOff val="40000"/>
                    </a:schemeClr>
                  </a:solidFill>
                  <a:latin typeface="華康華綜體W5" panose="020B0509000000000000" pitchFamily="49" charset="-120"/>
                  <a:ea typeface="華康華綜體W5" panose="020B0509000000000000" pitchFamily="49" charset="-120"/>
                </a:rPr>
                <a:t>藉由比特幣的熱潮，拉起了虛擬貨幣的交易市場，導致大量公司投入創造虛擬貨幣。</a:t>
              </a:r>
              <a:endParaRPr lang="en-US" altLang="zh-TW" sz="2400" dirty="0">
                <a:solidFill>
                  <a:schemeClr val="accent4">
                    <a:lumMod val="60000"/>
                    <a:lumOff val="40000"/>
                  </a:schemeClr>
                </a:solidFill>
                <a:latin typeface="華康華綜體W5" panose="020B0509000000000000" pitchFamily="49" charset="-120"/>
                <a:ea typeface="華康華綜體W5" panose="020B0509000000000000" pitchFamily="49" charset="-120"/>
              </a:endParaRPr>
            </a:p>
          </p:txBody>
        </p:sp>
      </p:grpSp>
      <p:grpSp>
        <p:nvGrpSpPr>
          <p:cNvPr id="27" name="组合 7">
            <a:extLst>
              <a:ext uri="{FF2B5EF4-FFF2-40B4-BE49-F238E27FC236}">
                <a16:creationId xmlns:a16="http://schemas.microsoft.com/office/drawing/2014/main" id="{8DD9AA4E-4F01-4053-947C-A6266DB523C1}"/>
              </a:ext>
            </a:extLst>
          </p:cNvPr>
          <p:cNvGrpSpPr/>
          <p:nvPr/>
        </p:nvGrpSpPr>
        <p:grpSpPr>
          <a:xfrm>
            <a:off x="5367913" y="4605802"/>
            <a:ext cx="3943350" cy="615950"/>
            <a:chOff x="6289675" y="4256088"/>
            <a:chExt cx="3943350" cy="615950"/>
          </a:xfrm>
        </p:grpSpPr>
        <p:sp>
          <p:nvSpPr>
            <p:cNvPr id="28" name="圆角矩形 14">
              <a:extLst>
                <a:ext uri="{FF2B5EF4-FFF2-40B4-BE49-F238E27FC236}">
                  <a16:creationId xmlns:a16="http://schemas.microsoft.com/office/drawing/2014/main" id="{341D4989-CC57-4862-8815-55D4DC968EC9}"/>
                </a:ext>
              </a:extLst>
            </p:cNvPr>
            <p:cNvSpPr>
              <a:spLocks noChangeArrowheads="1"/>
            </p:cNvSpPr>
            <p:nvPr/>
          </p:nvSpPr>
          <p:spPr bwMode="auto">
            <a:xfrm>
              <a:off x="6289675" y="4256088"/>
              <a:ext cx="3943350" cy="615950"/>
            </a:xfrm>
            <a:prstGeom prst="roundRect">
              <a:avLst>
                <a:gd name="adj" fmla="val 22148"/>
              </a:avLst>
            </a:prstGeom>
            <a:solidFill>
              <a:srgbClr val="FCFCFC">
                <a:alpha val="20000"/>
              </a:srgbClr>
            </a:solidFill>
            <a:ln w="6350">
              <a:solidFill>
                <a:srgbClr val="FFFFFF">
                  <a:alpha val="39999"/>
                </a:srgbClr>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3200">
                <a:solidFill>
                  <a:schemeClr val="accent4">
                    <a:lumMod val="60000"/>
                    <a:lumOff val="40000"/>
                  </a:schemeClr>
                </a:solidFill>
                <a:latin typeface="華康華綜體W5" panose="020B0509000000000000" pitchFamily="49" charset="-120"/>
                <a:ea typeface="華康華綜體W5" panose="020B0509000000000000" pitchFamily="49" charset="-120"/>
                <a:sym typeface="宋体" panose="02010600030101010101" pitchFamily="2" charset="-122"/>
              </a:endParaRPr>
            </a:p>
          </p:txBody>
        </p:sp>
        <p:sp>
          <p:nvSpPr>
            <p:cNvPr id="29" name="矩形 28">
              <a:extLst>
                <a:ext uri="{FF2B5EF4-FFF2-40B4-BE49-F238E27FC236}">
                  <a16:creationId xmlns:a16="http://schemas.microsoft.com/office/drawing/2014/main" id="{F036E146-0E8E-480A-81FD-1DB9054BDD0B}"/>
                </a:ext>
              </a:extLst>
            </p:cNvPr>
            <p:cNvSpPr/>
            <p:nvPr/>
          </p:nvSpPr>
          <p:spPr>
            <a:xfrm>
              <a:off x="6410343" y="4333230"/>
              <a:ext cx="3536950" cy="461665"/>
            </a:xfrm>
            <a:prstGeom prst="rect">
              <a:avLst/>
            </a:prstGeom>
          </p:spPr>
          <p:txBody>
            <a:bodyPr wrap="square">
              <a:spAutoFit/>
              <a:scene3d>
                <a:camera prst="orthographicFront"/>
                <a:lightRig rig="threePt" dir="t"/>
              </a:scene3d>
              <a:sp3d contourW="12700"/>
            </a:bodyPr>
            <a:lstStyle/>
            <a:p>
              <a:pPr fontAlgn="base"/>
              <a:r>
                <a:rPr lang="zh-TW" altLang="en-US" sz="2400" dirty="0">
                  <a:solidFill>
                    <a:schemeClr val="accent4">
                      <a:lumMod val="60000"/>
                      <a:lumOff val="40000"/>
                    </a:schemeClr>
                  </a:solidFill>
                  <a:latin typeface="華康華綜體W5" panose="020B0509000000000000" pitchFamily="49" charset="-120"/>
                  <a:ea typeface="華康華綜體W5" panose="020B0509000000000000" pitchFamily="49" charset="-120"/>
                </a:rPr>
                <a:t>跟風。</a:t>
              </a:r>
              <a:endParaRPr lang="en-US" altLang="zh-TW" sz="2400" dirty="0">
                <a:solidFill>
                  <a:schemeClr val="accent4">
                    <a:lumMod val="60000"/>
                    <a:lumOff val="40000"/>
                  </a:schemeClr>
                </a:solidFill>
                <a:latin typeface="華康華綜體W5" panose="020B0509000000000000" pitchFamily="49" charset="-120"/>
                <a:ea typeface="華康華綜體W5" panose="020B0509000000000000" pitchFamily="49" charset="-120"/>
              </a:endParaRPr>
            </a:p>
          </p:txBody>
        </p:sp>
      </p:grpSp>
      <p:grpSp>
        <p:nvGrpSpPr>
          <p:cNvPr id="30" name="组合 8">
            <a:extLst>
              <a:ext uri="{FF2B5EF4-FFF2-40B4-BE49-F238E27FC236}">
                <a16:creationId xmlns:a16="http://schemas.microsoft.com/office/drawing/2014/main" id="{C1AFA6A9-BCFC-404D-B588-5854C1E28FC9}"/>
              </a:ext>
            </a:extLst>
          </p:cNvPr>
          <p:cNvGrpSpPr/>
          <p:nvPr/>
        </p:nvGrpSpPr>
        <p:grpSpPr>
          <a:xfrm>
            <a:off x="5367913" y="5452164"/>
            <a:ext cx="3114675" cy="615950"/>
            <a:chOff x="6296025" y="4981575"/>
            <a:chExt cx="3114675" cy="615950"/>
          </a:xfrm>
        </p:grpSpPr>
        <p:sp>
          <p:nvSpPr>
            <p:cNvPr id="31" name="圆角矩形 15">
              <a:extLst>
                <a:ext uri="{FF2B5EF4-FFF2-40B4-BE49-F238E27FC236}">
                  <a16:creationId xmlns:a16="http://schemas.microsoft.com/office/drawing/2014/main" id="{42C9C96C-86D0-468E-A937-D08D1A9573D5}"/>
                </a:ext>
              </a:extLst>
            </p:cNvPr>
            <p:cNvSpPr>
              <a:spLocks noChangeArrowheads="1"/>
            </p:cNvSpPr>
            <p:nvPr/>
          </p:nvSpPr>
          <p:spPr bwMode="auto">
            <a:xfrm>
              <a:off x="6296025" y="4981575"/>
              <a:ext cx="3114675" cy="615950"/>
            </a:xfrm>
            <a:prstGeom prst="roundRect">
              <a:avLst>
                <a:gd name="adj" fmla="val 22148"/>
              </a:avLst>
            </a:prstGeom>
            <a:solidFill>
              <a:srgbClr val="FCFCFC">
                <a:alpha val="9804"/>
              </a:srgbClr>
            </a:solidFill>
            <a:ln w="6350">
              <a:solidFill>
                <a:srgbClr val="FFFFFF">
                  <a:alpha val="39999"/>
                </a:srgbClr>
              </a:solidFill>
              <a:bevel/>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3200">
                <a:solidFill>
                  <a:schemeClr val="accent4">
                    <a:lumMod val="60000"/>
                    <a:lumOff val="40000"/>
                  </a:schemeClr>
                </a:solidFill>
                <a:latin typeface="華康華綜體W5" panose="020B0509000000000000" pitchFamily="49" charset="-120"/>
                <a:ea typeface="華康華綜體W5" panose="020B0509000000000000" pitchFamily="49" charset="-120"/>
                <a:sym typeface="宋体" panose="02010600030101010101" pitchFamily="2" charset="-122"/>
              </a:endParaRPr>
            </a:p>
          </p:txBody>
        </p:sp>
        <p:sp>
          <p:nvSpPr>
            <p:cNvPr id="32" name="矩形 31">
              <a:extLst>
                <a:ext uri="{FF2B5EF4-FFF2-40B4-BE49-F238E27FC236}">
                  <a16:creationId xmlns:a16="http://schemas.microsoft.com/office/drawing/2014/main" id="{016C88DB-ACB9-4587-AC04-781EFF4948BC}"/>
                </a:ext>
              </a:extLst>
            </p:cNvPr>
            <p:cNvSpPr/>
            <p:nvPr/>
          </p:nvSpPr>
          <p:spPr>
            <a:xfrm>
              <a:off x="6394451" y="4994275"/>
              <a:ext cx="2724150" cy="461665"/>
            </a:xfrm>
            <a:prstGeom prst="rect">
              <a:avLst/>
            </a:prstGeom>
          </p:spPr>
          <p:txBody>
            <a:bodyPr wrap="square">
              <a:spAutoFit/>
              <a:scene3d>
                <a:camera prst="orthographicFront"/>
                <a:lightRig rig="threePt" dir="t"/>
              </a:scene3d>
              <a:sp3d contourW="12700"/>
            </a:bodyPr>
            <a:lstStyle/>
            <a:p>
              <a:pPr fontAlgn="base"/>
              <a:r>
                <a:rPr lang="zh-TW" altLang="en-US" sz="2400" dirty="0">
                  <a:solidFill>
                    <a:schemeClr val="accent4">
                      <a:lumMod val="60000"/>
                      <a:lumOff val="40000"/>
                    </a:schemeClr>
                  </a:solidFill>
                  <a:latin typeface="華康華綜體W5" panose="020B0509000000000000" pitchFamily="49" charset="-120"/>
                  <a:ea typeface="華康華綜體W5" panose="020B0509000000000000" pitchFamily="49" charset="-120"/>
                </a:rPr>
                <a:t>募資噱頭。</a:t>
              </a:r>
            </a:p>
          </p:txBody>
        </p:sp>
      </p:grpSp>
    </p:spTree>
    <p:extLst>
      <p:ext uri="{BB962C8B-B14F-4D97-AF65-F5344CB8AC3E}">
        <p14:creationId xmlns:p14="http://schemas.microsoft.com/office/powerpoint/2010/main" val="322914119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 presetClass="entr" presetSubtype="2"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1+#ppt_w/2"/>
                                          </p:val>
                                        </p:tav>
                                        <p:tav tm="100000">
                                          <p:val>
                                            <p:strVal val="#ppt_x"/>
                                          </p:val>
                                        </p:tav>
                                      </p:tavLst>
                                    </p:anim>
                                    <p:anim calcmode="lin" valueType="num">
                                      <p:cBhvr additive="base">
                                        <p:cTn id="19" dur="500" fill="hold"/>
                                        <p:tgtEl>
                                          <p:spTgt spid="21"/>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2"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2"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1+#ppt_w/2"/>
                                          </p:val>
                                        </p:tav>
                                        <p:tav tm="100000">
                                          <p:val>
                                            <p:strVal val="#ppt_x"/>
                                          </p:val>
                                        </p:tav>
                                      </p:tavLst>
                                    </p:anim>
                                    <p:anim calcmode="lin" valueType="num">
                                      <p:cBhvr additive="base">
                                        <p:cTn id="29" dur="500" fill="hold"/>
                                        <p:tgtEl>
                                          <p:spTgt spid="27"/>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2"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1+#ppt_w/2"/>
                                          </p:val>
                                        </p:tav>
                                        <p:tav tm="100000">
                                          <p:val>
                                            <p:strVal val="#ppt_x"/>
                                          </p:val>
                                        </p:tav>
                                      </p:tavLst>
                                    </p:anim>
                                    <p:anim calcmode="lin" valueType="num">
                                      <p:cBhvr additive="base">
                                        <p:cTn id="34"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商务云科技大数据工作汇报ppt模板"/>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包图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498</TotalTime>
  <Words>3956</Words>
  <Application>Microsoft Office PowerPoint</Application>
  <PresentationFormat>寬螢幕</PresentationFormat>
  <Paragraphs>348</Paragraphs>
  <Slides>23</Slides>
  <Notes>22</Notes>
  <HiddenSlides>0</HiddenSlides>
  <MMClips>0</MMClips>
  <ScaleCrop>false</ScaleCrop>
  <HeadingPairs>
    <vt:vector size="6" baseType="variant">
      <vt:variant>
        <vt:lpstr>使用字型</vt:lpstr>
      </vt:variant>
      <vt:variant>
        <vt:i4>20</vt:i4>
      </vt:variant>
      <vt:variant>
        <vt:lpstr>佈景主題</vt:lpstr>
      </vt:variant>
      <vt:variant>
        <vt:i4>1</vt:i4>
      </vt:variant>
      <vt:variant>
        <vt:lpstr>投影片標題</vt:lpstr>
      </vt:variant>
      <vt:variant>
        <vt:i4>23</vt:i4>
      </vt:variant>
    </vt:vector>
  </HeadingPairs>
  <TitlesOfParts>
    <vt:vector size="44" baseType="lpstr">
      <vt:lpstr>Arial Unicode MS</vt:lpstr>
      <vt:lpstr>等线</vt:lpstr>
      <vt:lpstr>medium-content-sans-serif-font</vt:lpstr>
      <vt:lpstr>medium-content-serif-font</vt:lpstr>
      <vt:lpstr>微软雅黑</vt:lpstr>
      <vt:lpstr>宋体</vt:lpstr>
      <vt:lpstr>方正正纤黑简体</vt:lpstr>
      <vt:lpstr>方正悠黑_508R</vt:lpstr>
      <vt:lpstr>汉仪菱心体简</vt:lpstr>
      <vt:lpstr>華康華綜體W5</vt:lpstr>
      <vt:lpstr>華康華綜體W5(P)</vt:lpstr>
      <vt:lpstr>Microsoft JhengHei</vt:lpstr>
      <vt:lpstr>Microsoft JhengHei</vt:lpstr>
      <vt:lpstr>新細明體</vt:lpstr>
      <vt:lpstr>专业字体设计服务/WWW.ZTSGC.COM/</vt:lpstr>
      <vt:lpstr>Arial</vt:lpstr>
      <vt:lpstr>Consolas</vt:lpstr>
      <vt:lpstr>Gill Sans MT</vt:lpstr>
      <vt:lpstr>Segoe UI Light</vt:lpstr>
      <vt:lpstr>Times New Roman</vt:lpstr>
      <vt:lpstr>包图主题2</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商务云科技大数据工作汇报ppt模板</dc:title>
  <dc:creator>逆流的小鱼</dc:creator>
  <cp:lastModifiedBy>Judy</cp:lastModifiedBy>
  <cp:revision>77</cp:revision>
  <dcterms:created xsi:type="dcterms:W3CDTF">2017-07-11T08:34:15Z</dcterms:created>
  <dcterms:modified xsi:type="dcterms:W3CDTF">2019-05-17T04:49:01Z</dcterms:modified>
</cp:coreProperties>
</file>